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575" r:id="rId2"/>
    <p:sldId id="464" r:id="rId3"/>
    <p:sldId id="469" r:id="rId4"/>
    <p:sldId id="465" r:id="rId5"/>
    <p:sldId id="466" r:id="rId6"/>
    <p:sldId id="467" r:id="rId7"/>
    <p:sldId id="470" r:id="rId8"/>
    <p:sldId id="579" r:id="rId9"/>
    <p:sldId id="485" r:id="rId10"/>
    <p:sldId id="487" r:id="rId11"/>
    <p:sldId id="564" r:id="rId12"/>
    <p:sldId id="484" r:id="rId13"/>
    <p:sldId id="580" r:id="rId14"/>
    <p:sldId id="488" r:id="rId15"/>
    <p:sldId id="489" r:id="rId16"/>
    <p:sldId id="483" r:id="rId17"/>
    <p:sldId id="471" r:id="rId18"/>
    <p:sldId id="494" r:id="rId19"/>
    <p:sldId id="492" r:id="rId20"/>
    <p:sldId id="495" r:id="rId21"/>
    <p:sldId id="493" r:id="rId22"/>
    <p:sldId id="490" r:id="rId23"/>
    <p:sldId id="472" r:id="rId24"/>
    <p:sldId id="478" r:id="rId25"/>
    <p:sldId id="479" r:id="rId26"/>
    <p:sldId id="480" r:id="rId27"/>
    <p:sldId id="585" r:id="rId28"/>
    <p:sldId id="586" r:id="rId29"/>
    <p:sldId id="587" r:id="rId30"/>
    <p:sldId id="588" r:id="rId31"/>
    <p:sldId id="589" r:id="rId32"/>
    <p:sldId id="481" r:id="rId33"/>
    <p:sldId id="582" r:id="rId34"/>
    <p:sldId id="583" r:id="rId35"/>
    <p:sldId id="590" r:id="rId36"/>
    <p:sldId id="584" r:id="rId37"/>
    <p:sldId id="594" r:id="rId38"/>
    <p:sldId id="593" r:id="rId39"/>
    <p:sldId id="591" r:id="rId40"/>
    <p:sldId id="595" r:id="rId41"/>
    <p:sldId id="599" r:id="rId42"/>
    <p:sldId id="592" r:id="rId43"/>
    <p:sldId id="596" r:id="rId44"/>
    <p:sldId id="597" r:id="rId45"/>
    <p:sldId id="598" r:id="rId46"/>
    <p:sldId id="482" r:id="rId47"/>
    <p:sldId id="473" r:id="rId48"/>
    <p:sldId id="496" r:id="rId49"/>
    <p:sldId id="501" r:id="rId50"/>
    <p:sldId id="576" r:id="rId51"/>
    <p:sldId id="578" r:id="rId52"/>
    <p:sldId id="497" r:id="rId53"/>
    <p:sldId id="577" r:id="rId54"/>
    <p:sldId id="502" r:id="rId55"/>
    <p:sldId id="499" r:id="rId56"/>
    <p:sldId id="474" r:id="rId57"/>
    <p:sldId id="546" r:id="rId58"/>
    <p:sldId id="544" r:id="rId59"/>
    <p:sldId id="549" r:id="rId60"/>
    <p:sldId id="550" r:id="rId61"/>
    <p:sldId id="551" r:id="rId62"/>
    <p:sldId id="548" r:id="rId63"/>
    <p:sldId id="547" r:id="rId64"/>
    <p:sldId id="475" r:id="rId65"/>
    <p:sldId id="505" r:id="rId66"/>
    <p:sldId id="536" r:id="rId67"/>
    <p:sldId id="506" r:id="rId68"/>
    <p:sldId id="537" r:id="rId69"/>
    <p:sldId id="508" r:id="rId70"/>
    <p:sldId id="510" r:id="rId71"/>
    <p:sldId id="509" r:id="rId72"/>
    <p:sldId id="511" r:id="rId73"/>
    <p:sldId id="512" r:id="rId74"/>
    <p:sldId id="513" r:id="rId75"/>
    <p:sldId id="514" r:id="rId76"/>
    <p:sldId id="515" r:id="rId77"/>
    <p:sldId id="516" r:id="rId78"/>
    <p:sldId id="517" r:id="rId79"/>
    <p:sldId id="519" r:id="rId80"/>
    <p:sldId id="538" r:id="rId81"/>
    <p:sldId id="520" r:id="rId82"/>
    <p:sldId id="523" r:id="rId83"/>
    <p:sldId id="542" r:id="rId84"/>
    <p:sldId id="525" r:id="rId85"/>
    <p:sldId id="524" r:id="rId86"/>
    <p:sldId id="539" r:id="rId87"/>
    <p:sldId id="530" r:id="rId88"/>
    <p:sldId id="540" r:id="rId89"/>
    <p:sldId id="531" r:id="rId90"/>
    <p:sldId id="541" r:id="rId91"/>
    <p:sldId id="476" r:id="rId92"/>
    <p:sldId id="552" r:id="rId93"/>
    <p:sldId id="553" r:id="rId94"/>
    <p:sldId id="554" r:id="rId95"/>
    <p:sldId id="557" r:id="rId96"/>
    <p:sldId id="559" r:id="rId97"/>
    <p:sldId id="558" r:id="rId98"/>
    <p:sldId id="560" r:id="rId99"/>
    <p:sldId id="563" r:id="rId100"/>
    <p:sldId id="561" r:id="rId101"/>
    <p:sldId id="562" r:id="rId102"/>
    <p:sldId id="574" r:id="rId103"/>
    <p:sldId id="289" r:id="rId104"/>
  </p:sldIdLst>
  <p:sldSz cx="12188825" cy="6858000"/>
  <p:notesSz cx="6858000" cy="9144000"/>
  <p:custDataLst>
    <p:tags r:id="rId1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0DE"/>
    <a:srgbClr val="7FA7B2"/>
    <a:srgbClr val="6A8B94"/>
    <a:srgbClr val="91BDCA"/>
    <a:srgbClr val="279FC3"/>
    <a:srgbClr val="0098C5"/>
    <a:srgbClr val="004053"/>
    <a:srgbClr val="D8E1E6"/>
    <a:srgbClr val="46575E"/>
    <a:srgbClr val="FF8E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30" autoAdjust="0"/>
    <p:restoredTop sz="92815" autoAdjust="0"/>
  </p:normalViewPr>
  <p:slideViewPr>
    <p:cSldViewPr>
      <p:cViewPr varScale="1">
        <p:scale>
          <a:sx n="109" d="100"/>
          <a:sy n="109" d="100"/>
        </p:scale>
        <p:origin x="1080" y="17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handoutMaster" Target="handoutMasters/handoutMaster1.xml"/><Relationship Id="rId107"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12/9/17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a:buFont typeface="Arial" pitchFamily="-84" charset="0"/>
              <a:buNone/>
            </a:pPr>
            <a:fld id="{957B483A-D436-8546-BD80-7C627C550A26}" type="slidenum">
              <a:rPr lang="en-US">
                <a:latin typeface="Arial" pitchFamily="-84" charset="0"/>
                <a:ea typeface="Times New Roman" pitchFamily="-84" charset="0"/>
                <a:cs typeface="Times New Roman" pitchFamily="-84" charset="0"/>
              </a:rPr>
              <a:pPr>
                <a:buFont typeface="Arial" pitchFamily="-84" charset="0"/>
                <a:buNone/>
              </a:pPr>
              <a:t>1</a:t>
            </a:fld>
            <a:endParaRPr lang="en-US">
              <a:latin typeface="Arial" pitchFamily="-84" charset="0"/>
              <a:ea typeface="Times New Roman" pitchFamily="-84" charset="0"/>
              <a:cs typeface="Times New Roman" pitchFamily="-84" charset="0"/>
            </a:endParaRPr>
          </a:p>
        </p:txBody>
      </p:sp>
      <p:sp>
        <p:nvSpPr>
          <p:cNvPr id="16387" name="Rectangle 2"/>
          <p:cNvSpPr>
            <a:spLocks noGrp="1" noRot="1" noChangeAspect="1" noChangeArrowheads="1" noTextEdit="1"/>
          </p:cNvSpPr>
          <p:nvPr>
            <p:ph type="sldImg"/>
          </p:nvPr>
        </p:nvSpPr>
        <p:spPr>
          <a:xfrm>
            <a:off x="382588" y="381000"/>
            <a:ext cx="4572000" cy="2573338"/>
          </a:xfrm>
          <a:ln/>
        </p:spPr>
      </p:sp>
      <p:sp>
        <p:nvSpPr>
          <p:cNvPr id="16388" name="Rectangle 3"/>
          <p:cNvSpPr>
            <a:spLocks noGrp="1" noChangeArrowheads="1"/>
          </p:cNvSpPr>
          <p:nvPr>
            <p:ph type="body" idx="1"/>
          </p:nvPr>
        </p:nvSpPr>
        <p:spPr>
          <a:noFill/>
          <a:ln/>
        </p:spPr>
        <p:txBody>
          <a:bodyPr/>
          <a:lstStyle/>
          <a:p>
            <a:pPr eaLnBrk="1" hangingPunct="1"/>
            <a:endParaRPr lang="fr-FR">
              <a:latin typeface="Times New Roman" pitchFamily="-84" charset="0"/>
              <a:ea typeface="Times New Roman" pitchFamily="-84" charset="0"/>
              <a:cs typeface="Times New Roman" pitchFamily="-84" charset="0"/>
            </a:endParaRPr>
          </a:p>
        </p:txBody>
      </p:sp>
    </p:spTree>
    <p:extLst>
      <p:ext uri="{BB962C8B-B14F-4D97-AF65-F5344CB8AC3E}">
        <p14:creationId xmlns:p14="http://schemas.microsoft.com/office/powerpoint/2010/main" val="177772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39586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61843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20093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Through</a:t>
            </a:r>
            <a:r>
              <a:rPr lang="en-US" baseline="0" dirty="0" smtClean="0"/>
              <a:t> a java application, customers can register regions that are used for tracking.</a:t>
            </a:r>
          </a:p>
          <a:p>
            <a:r>
              <a:rPr lang="en-US" baseline="0" dirty="0" smtClean="0"/>
              <a:t>Then Java JMX queues are used to add location events that are tracked against these regions.</a:t>
            </a:r>
          </a:p>
          <a:p>
            <a:r>
              <a:rPr lang="en-US" baseline="0" dirty="0" smtClean="0"/>
              <a:t>When the location event enters or leaves a specified region, alerts are generated. </a:t>
            </a:r>
          </a:p>
          <a:p>
            <a:r>
              <a:rPr lang="en-US" baseline="0" dirty="0" smtClean="0"/>
              <a:t>Applications can then catch these alerts and generate other business processing events.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98497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Spatial indexes can be created on JSON documents and all</a:t>
            </a:r>
            <a:r>
              <a:rPr lang="en-US" baseline="0" dirty="0" smtClean="0"/>
              <a:t> spatial operators are supported with JSON documents</a:t>
            </a:r>
          </a:p>
          <a:p>
            <a:r>
              <a:rPr lang="en-US" baseline="0" dirty="0" smtClean="0"/>
              <a:t>containing spatial data.</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497496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61</a:t>
            </a:fld>
            <a:endParaRPr lang="en-US" dirty="0"/>
          </a:p>
        </p:txBody>
      </p:sp>
    </p:spTree>
    <p:extLst>
      <p:ext uri="{BB962C8B-B14F-4D97-AF65-F5344CB8AC3E}">
        <p14:creationId xmlns:p14="http://schemas.microsoft.com/office/powerpoint/2010/main" val="2059337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103</a:t>
            </a:fld>
            <a:endParaRPr lang="en-US" dirty="0"/>
          </a:p>
        </p:txBody>
      </p:sp>
    </p:spTree>
    <p:extLst>
      <p:ext uri="{BB962C8B-B14F-4D97-AF65-F5344CB8AC3E}">
        <p14:creationId xmlns:p14="http://schemas.microsoft.com/office/powerpoint/2010/main" val="124275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12/9/17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12/9/17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12/9/17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pPr/>
              <a:t>12/9/17</a:t>
            </a:fld>
            <a:endParaRPr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12/9/17</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12/9/17</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12/9/17</a:t>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12/9/17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12/9/17</a:t>
            </a:fld>
            <a:endParaRPr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12/9/17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12/9/17</a:t>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12/9/17</a:t>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12/9/17</a:t>
            </a:fld>
            <a:endParaRPr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12/9/17</a:t>
            </a:fld>
            <a:endParaRPr lang="en-US"/>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12/9/17</a:t>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12/9/17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12/9/17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12/9/17</a:t>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12/9/17</a:t>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12/9/17</a:t>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12/9/17</a:t>
            </a:fld>
            <a:endParaRPr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 Id="rId4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12/9/17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oracle.com/technetwork/database/options/spatialandgraph/overview/index.html" TargetMode="External"/><Relationship Id="rId4" Type="http://schemas.openxmlformats.org/officeDocument/2006/relationships/hyperlink" Target="http://docs.oracle.com/database/122/nav/spatial-and-graph.htm" TargetMode="External"/><Relationship Id="rId1" Type="http://schemas.openxmlformats.org/officeDocument/2006/relationships/slideLayout" Target="../slideLayouts/slideLayout6.xml"/><Relationship Id="rId2" Type="http://schemas.openxmlformats.org/officeDocument/2006/relationships/hyperlink" Target="http://download.oracle.com/otndocs/products/spatial/pdf/12c/oraspatitalandgraph_12_fo.pdf"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7.gif"/><Relationship Id="rId3" Type="http://schemas.openxmlformats.org/officeDocument/2006/relationships/image" Target="../media/image2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7.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2.png"/><Relationship Id="rId3"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jpeg"/><Relationship Id="rId3" Type="http://schemas.openxmlformats.org/officeDocument/2006/relationships/image" Target="../media/image4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344765" y="686515"/>
            <a:ext cx="2844059" cy="2133044"/>
          </a:xfrm>
          <a:prstGeom prst="rect">
            <a:avLst/>
          </a:prstGeom>
          <a:solidFill>
            <a:srgbClr val="B8B8B8"/>
          </a:solidFill>
          <a:ln w="12700">
            <a:noFill/>
            <a:miter lim="800000"/>
            <a:headEnd/>
            <a:tailEnd/>
          </a:ln>
        </p:spPr>
        <p:txBody>
          <a:bodyPr wrap="none" lIns="103873" tIns="51937" rIns="103873" bIns="51937" anchor="ctr" anchorCtr="1">
            <a:prstTxWarp prst="textNoShape">
              <a:avLst/>
            </a:prstTxWarp>
          </a:bodyPr>
          <a:lstStyle/>
          <a:p>
            <a:pPr algn="ctr" eaLnBrk="0" hangingPunct="0"/>
            <a:r>
              <a:rPr lang="en-US" sz="1600" dirty="0">
                <a:solidFill>
                  <a:srgbClr val="000000"/>
                </a:solidFill>
              </a:rPr>
              <a:t>&lt;Insert Picture Here&gt;</a:t>
            </a:r>
          </a:p>
        </p:txBody>
      </p:sp>
      <p:sp>
        <p:nvSpPr>
          <p:cNvPr id="15363" name="Text Box 3"/>
          <p:cNvSpPr txBox="1">
            <a:spLocks noChangeArrowheads="1"/>
          </p:cNvSpPr>
          <p:nvPr/>
        </p:nvSpPr>
        <p:spPr bwMode="auto">
          <a:xfrm>
            <a:off x="1218883" y="2133939"/>
            <a:ext cx="7237729" cy="553870"/>
          </a:xfrm>
          <a:prstGeom prst="rect">
            <a:avLst/>
          </a:prstGeom>
          <a:noFill/>
          <a:ln w="9525">
            <a:noFill/>
            <a:miter lim="800000"/>
            <a:headEnd/>
            <a:tailEnd/>
          </a:ln>
        </p:spPr>
        <p:txBody>
          <a:bodyPr wrap="square" lIns="0" tIns="0" rIns="0" bIns="0">
            <a:prstTxWarp prst="textNoShape">
              <a:avLst/>
            </a:prstTxWarp>
            <a:spAutoFit/>
          </a:bodyPr>
          <a:lstStyle/>
          <a:p>
            <a:pPr eaLnBrk="0" hangingPunct="0">
              <a:spcBef>
                <a:spcPct val="50000"/>
              </a:spcBef>
            </a:pPr>
            <a:r>
              <a:rPr lang="en-US" sz="3599" b="1" dirty="0" smtClean="0">
                <a:solidFill>
                  <a:schemeClr val="accent1"/>
                </a:solidFill>
              </a:rPr>
              <a:t>23</a:t>
            </a:r>
            <a:r>
              <a:rPr lang="en-US" sz="3599" dirty="0" smtClean="0"/>
              <a:t> </a:t>
            </a:r>
            <a:r>
              <a:rPr lang="en-US" sz="3599" b="1" dirty="0" smtClean="0"/>
              <a:t>Oracle Spatial 12.2 New Features</a:t>
            </a:r>
            <a:endParaRPr lang="en-US" sz="3599" b="1" dirty="0"/>
          </a:p>
        </p:txBody>
      </p:sp>
      <p:pic>
        <p:nvPicPr>
          <p:cNvPr id="15364" name="Picture 4" descr="Right Red"/>
          <p:cNvPicPr>
            <a:picLocks noChangeAspect="1" noChangeArrowheads="1"/>
          </p:cNvPicPr>
          <p:nvPr/>
        </p:nvPicPr>
        <p:blipFill>
          <a:blip r:embed="rId3"/>
          <a:srcRect/>
          <a:stretch>
            <a:fillRect/>
          </a:stretch>
        </p:blipFill>
        <p:spPr bwMode="auto">
          <a:xfrm>
            <a:off x="9344765" y="893"/>
            <a:ext cx="2844059" cy="685621"/>
          </a:xfrm>
          <a:prstGeom prst="rect">
            <a:avLst/>
          </a:prstGeom>
          <a:noFill/>
          <a:ln w="9525">
            <a:noFill/>
            <a:miter lim="800000"/>
            <a:headEnd/>
            <a:tailEnd/>
          </a:ln>
        </p:spPr>
      </p:pic>
      <p:pic>
        <p:nvPicPr>
          <p:cNvPr id="15365" name="Picture 5" descr="df2f236c-MEDIUM-22762791"/>
          <p:cNvPicPr>
            <a:picLocks noChangeAspect="1" noChangeArrowheads="1"/>
          </p:cNvPicPr>
          <p:nvPr/>
        </p:nvPicPr>
        <p:blipFill>
          <a:blip r:embed="rId4"/>
          <a:srcRect/>
          <a:stretch>
            <a:fillRect/>
          </a:stretch>
        </p:blipFill>
        <p:spPr bwMode="auto">
          <a:xfrm>
            <a:off x="9344765" y="686515"/>
            <a:ext cx="2844059" cy="2133044"/>
          </a:xfrm>
          <a:prstGeom prst="rect">
            <a:avLst/>
          </a:prstGeom>
          <a:noFill/>
          <a:ln w="9525">
            <a:noFill/>
            <a:miter lim="800000"/>
            <a:headEnd/>
            <a:tailEnd/>
          </a:ln>
        </p:spPr>
      </p:pic>
    </p:spTree>
    <p:extLst>
      <p:ext uri="{BB962C8B-B14F-4D97-AF65-F5344CB8AC3E}">
        <p14:creationId xmlns:p14="http://schemas.microsoft.com/office/powerpoint/2010/main" val="57955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List Partitioning Example</a:t>
            </a:r>
            <a:endParaRPr lang="en-US" dirty="0"/>
          </a:p>
        </p:txBody>
      </p:sp>
      <p:sp>
        <p:nvSpPr>
          <p:cNvPr id="3" name="Content Placeholder 2"/>
          <p:cNvSpPr>
            <a:spLocks noGrp="1"/>
          </p:cNvSpPr>
          <p:nvPr>
            <p:ph idx="1"/>
          </p:nvPr>
        </p:nvSpPr>
        <p:spPr/>
        <p:txBody>
          <a:bodyPr/>
          <a:lstStyle/>
          <a:p>
            <a:r>
              <a:rPr lang="en-US" smtClean="0"/>
              <a:t>Spatial table with data for each country</a:t>
            </a:r>
          </a:p>
          <a:p>
            <a:pPr lvl="1"/>
            <a:r>
              <a:rPr lang="en-US" smtClean="0"/>
              <a:t>Partition the table so that each country is in its own partition</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sp>
        <p:nvSpPr>
          <p:cNvPr id="6" name="Content Placeholder 2"/>
          <p:cNvSpPr txBox="1">
            <a:spLocks/>
          </p:cNvSpPr>
          <p:nvPr/>
        </p:nvSpPr>
        <p:spPr>
          <a:xfrm>
            <a:off x="455612" y="2949627"/>
            <a:ext cx="5334000" cy="322257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noAutofit/>
          </a:bodyPr>
          <a:lstStyle/>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create table </a:t>
            </a:r>
            <a:r>
              <a:rPr lang="en-US" dirty="0" err="1" smtClean="0">
                <a:solidFill>
                  <a:srgbClr val="424545"/>
                </a:solidFill>
                <a:latin typeface="Lucida Console"/>
                <a:cs typeface="Lucida Console"/>
              </a:rPr>
              <a:t>road_segments</a:t>
            </a:r>
            <a:r>
              <a:rPr lang="en-US" dirty="0" smtClean="0">
                <a:solidFill>
                  <a:srgbClr val="424545"/>
                </a:solidFill>
                <a:latin typeface="Lucida Console"/>
                <a:cs typeface="Lucida Console"/>
              </a:rPr>
              <a:t> (...)</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partition by </a:t>
            </a:r>
            <a:r>
              <a:rPr lang="en-US" dirty="0" smtClean="0">
                <a:solidFill>
                  <a:srgbClr val="F80000"/>
                </a:solidFill>
                <a:latin typeface="Lucida Console"/>
                <a:cs typeface="Lucida Console"/>
              </a:rPr>
              <a:t>range </a:t>
            </a:r>
            <a:r>
              <a:rPr lang="en-US" dirty="0" smtClean="0">
                <a:solidFill>
                  <a:srgbClr val="424545"/>
                </a:solidFill>
                <a:latin typeface="Lucida Console"/>
                <a:cs typeface="Lucida Console"/>
              </a:rPr>
              <a:t>(</a:t>
            </a:r>
            <a:r>
              <a:rPr lang="en-US" dirty="0" err="1" smtClean="0">
                <a:solidFill>
                  <a:srgbClr val="424545"/>
                </a:solidFill>
                <a:latin typeface="Lucida Console"/>
                <a:cs typeface="Lucida Console"/>
              </a:rPr>
              <a:t>country_code</a:t>
            </a:r>
            <a:r>
              <a:rPr lang="en-US" dirty="0" smtClean="0">
                <a:solidFill>
                  <a:srgbClr val="424545"/>
                </a:solidFill>
                <a:latin typeface="Lucida Console"/>
                <a:cs typeface="Lucida Console"/>
              </a:rPr>
              <a:t>)</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  partition p1 values less than ‘B’,</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  Partition p2 values less than ‘C’,</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  ... </a:t>
            </a:r>
          </a:p>
          <a:p>
            <a:pPr marR="0" lvl="0" indent="-228600"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latin typeface="Lucida Console"/>
                <a:cs typeface="Lucida Console"/>
              </a:rPr>
              <a:t>);</a:t>
            </a:r>
            <a:endParaRPr lang="en-US" dirty="0">
              <a:solidFill>
                <a:srgbClr val="424545"/>
              </a:solidFill>
              <a:latin typeface="Lucida Console"/>
              <a:cs typeface="Lucida Console"/>
            </a:endParaRPr>
          </a:p>
        </p:txBody>
      </p:sp>
      <p:sp>
        <p:nvSpPr>
          <p:cNvPr id="8" name="Content Placeholder 2"/>
          <p:cNvSpPr txBox="1">
            <a:spLocks/>
          </p:cNvSpPr>
          <p:nvPr/>
        </p:nvSpPr>
        <p:spPr>
          <a:xfrm>
            <a:off x="5984893" y="2949626"/>
            <a:ext cx="5367319" cy="322257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noAutofit/>
          </a:bodyPr>
          <a:lstStyle/>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create table </a:t>
            </a:r>
            <a:r>
              <a:rPr lang="en-US" dirty="0" err="1" smtClean="0">
                <a:solidFill>
                  <a:srgbClr val="424545"/>
                </a:solidFill>
                <a:latin typeface="Lucida Console"/>
                <a:cs typeface="Lucida Console"/>
              </a:rPr>
              <a:t>road_segments</a:t>
            </a:r>
            <a:r>
              <a:rPr lang="en-US" dirty="0" smtClean="0">
                <a:solidFill>
                  <a:srgbClr val="424545"/>
                </a:solidFill>
                <a:latin typeface="Lucida Console"/>
                <a:cs typeface="Lucida Console"/>
              </a:rPr>
              <a:t> (...)</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partition by </a:t>
            </a:r>
            <a:r>
              <a:rPr lang="en-US" dirty="0" smtClean="0">
                <a:solidFill>
                  <a:schemeClr val="accent1"/>
                </a:solidFill>
                <a:latin typeface="Lucida Console"/>
                <a:cs typeface="Lucida Console"/>
              </a:rPr>
              <a:t>list </a:t>
            </a:r>
            <a:r>
              <a:rPr lang="en-US" dirty="0" smtClean="0">
                <a:solidFill>
                  <a:srgbClr val="424545"/>
                </a:solidFill>
                <a:latin typeface="Lucida Console"/>
                <a:cs typeface="Lucida Console"/>
              </a:rPr>
              <a:t>(</a:t>
            </a:r>
            <a:r>
              <a:rPr lang="en-US" dirty="0" err="1" smtClean="0">
                <a:solidFill>
                  <a:srgbClr val="424545"/>
                </a:solidFill>
                <a:latin typeface="Lucida Console"/>
                <a:cs typeface="Lucida Console"/>
              </a:rPr>
              <a:t>country_code</a:t>
            </a:r>
            <a:r>
              <a:rPr lang="en-US" dirty="0" smtClean="0">
                <a:solidFill>
                  <a:srgbClr val="424545"/>
                </a:solidFill>
                <a:latin typeface="Lucida Console"/>
                <a:cs typeface="Lucida Console"/>
              </a:rPr>
              <a:t>)</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  partition p1 values (‘AE’),</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  partition p2 values (‘AR’, ‘AS’),</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  partition p3 values (‘US’),</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  ...</a:t>
            </a:r>
          </a:p>
          <a:p>
            <a:pPr indent="-228600">
              <a:lnSpc>
                <a:spcPct val="90000"/>
              </a:lnSpc>
              <a:spcBef>
                <a:spcPts val="1200"/>
              </a:spcBef>
              <a:buClr>
                <a:schemeClr val="tx1">
                  <a:lumMod val="60000"/>
                  <a:lumOff val="40000"/>
                </a:schemeClr>
              </a:buClr>
              <a:defRPr/>
            </a:pPr>
            <a:r>
              <a:rPr lang="en-US" dirty="0" smtClean="0">
                <a:solidFill>
                  <a:srgbClr val="424545"/>
                </a:solidFill>
                <a:latin typeface="Lucida Console"/>
                <a:cs typeface="Lucida Console"/>
              </a:rPr>
              <a:t>);</a:t>
            </a:r>
          </a:p>
        </p:txBody>
      </p:sp>
      <p:sp>
        <p:nvSpPr>
          <p:cNvPr id="13" name="Content Placeholder 2"/>
          <p:cNvSpPr txBox="1">
            <a:spLocks/>
          </p:cNvSpPr>
          <p:nvPr/>
        </p:nvSpPr>
        <p:spPr>
          <a:xfrm>
            <a:off x="455612" y="2514600"/>
            <a:ext cx="5334000" cy="457200"/>
          </a:xfrm>
          <a:prstGeom prst="rect">
            <a:avLst/>
          </a:prstGeom>
          <a:solidFill>
            <a:schemeClr val="bg1">
              <a:lumMod val="85000"/>
            </a:schemeClr>
          </a:solidFill>
          <a:ln>
            <a:solidFill>
              <a:schemeClr val="tx1"/>
            </a:solidFill>
          </a:ln>
          <a:effectLst>
            <a:outerShdw blurRad="50800" dist="38100" dir="2700000">
              <a:srgbClr val="000000">
                <a:alpha val="43000"/>
              </a:srgbClr>
            </a:outerShdw>
          </a:effectLst>
        </p:spPr>
        <p:txBody>
          <a:bodyPr wrap="square" rtlCol="0" anchor="ctr">
            <a:noAutofit/>
          </a:bodyPr>
          <a:lstStyle/>
          <a:p>
            <a:pPr marR="0" lvl="0" indent="-228600" algn="ctr" fontAlgn="auto">
              <a:lnSpc>
                <a:spcPct val="90000"/>
              </a:lnSpc>
              <a:spcBef>
                <a:spcPts val="1200"/>
              </a:spcBef>
              <a:spcAft>
                <a:spcPts val="0"/>
              </a:spcAft>
              <a:buClr>
                <a:schemeClr val="tx1">
                  <a:lumMod val="60000"/>
                  <a:lumOff val="40000"/>
                </a:schemeClr>
              </a:buClr>
              <a:buSzTx/>
              <a:tabLst/>
              <a:defRPr/>
            </a:pPr>
            <a:r>
              <a:rPr lang="en-US" dirty="0" smtClean="0">
                <a:solidFill>
                  <a:srgbClr val="424545"/>
                </a:solidFill>
                <a:cs typeface="Lucida Console"/>
              </a:rPr>
              <a:t>RANGE</a:t>
            </a:r>
            <a:endParaRPr lang="en-US" dirty="0">
              <a:solidFill>
                <a:srgbClr val="424545"/>
              </a:solidFill>
              <a:cs typeface="Lucida Console"/>
            </a:endParaRPr>
          </a:p>
        </p:txBody>
      </p:sp>
      <p:sp>
        <p:nvSpPr>
          <p:cNvPr id="15" name="Content Placeholder 2"/>
          <p:cNvSpPr txBox="1">
            <a:spLocks/>
          </p:cNvSpPr>
          <p:nvPr/>
        </p:nvSpPr>
        <p:spPr>
          <a:xfrm>
            <a:off x="5984893" y="2492426"/>
            <a:ext cx="5367319" cy="479374"/>
          </a:xfrm>
          <a:prstGeom prst="rect">
            <a:avLst/>
          </a:prstGeom>
          <a:solidFill>
            <a:schemeClr val="bg1">
              <a:lumMod val="85000"/>
            </a:schemeClr>
          </a:solidFill>
          <a:ln>
            <a:solidFill>
              <a:schemeClr val="tx1"/>
            </a:solidFill>
          </a:ln>
          <a:effectLst>
            <a:outerShdw blurRad="50800" dist="38100" dir="2700000">
              <a:srgbClr val="000000">
                <a:alpha val="43000"/>
              </a:srgbClr>
            </a:outerShdw>
          </a:effectLst>
        </p:spPr>
        <p:txBody>
          <a:bodyPr wrap="square" rtlCol="0" anchor="ctr">
            <a:noAutofit/>
          </a:bodyPr>
          <a:lstStyle/>
          <a:p>
            <a:pPr indent="-228600" algn="ctr">
              <a:lnSpc>
                <a:spcPct val="90000"/>
              </a:lnSpc>
              <a:spcBef>
                <a:spcPts val="1200"/>
              </a:spcBef>
              <a:buClr>
                <a:schemeClr val="tx1">
                  <a:lumMod val="60000"/>
                  <a:lumOff val="40000"/>
                </a:schemeClr>
              </a:buClr>
              <a:defRPr/>
            </a:pPr>
            <a:r>
              <a:rPr lang="en-US" dirty="0" smtClean="0">
                <a:solidFill>
                  <a:srgbClr val="424545"/>
                </a:solidFill>
                <a:cs typeface="Lucida Console"/>
              </a:rPr>
              <a:t>LIST</a:t>
            </a: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data model for 3D urban landscapes</a:t>
            </a:r>
          </a:p>
        </p:txBody>
      </p:sp>
      <p:sp>
        <p:nvSpPr>
          <p:cNvPr id="3" name="Content Placeholder 2"/>
          <p:cNvSpPr>
            <a:spLocks noGrp="1"/>
          </p:cNvSpPr>
          <p:nvPr>
            <p:ph idx="1"/>
          </p:nvPr>
        </p:nvSpPr>
        <p:spPr/>
        <p:txBody>
          <a:bodyPr/>
          <a:lstStyle/>
          <a:p>
            <a:r>
              <a:rPr lang="en-US" dirty="0" smtClean="0"/>
              <a:t>Based on 3dCityDB 2.0.1</a:t>
            </a:r>
          </a:p>
          <a:p>
            <a:r>
              <a:rPr lang="en-US" dirty="0" smtClean="0"/>
              <a:t>A relational implementation of </a:t>
            </a:r>
            <a:r>
              <a:rPr lang="en-US" dirty="0" err="1" smtClean="0"/>
              <a:t>CityGML</a:t>
            </a:r>
            <a:r>
              <a:rPr lang="en-US" dirty="0" smtClean="0"/>
              <a:t> 2.0</a:t>
            </a:r>
          </a:p>
          <a:p>
            <a:pPr lvl="1"/>
            <a:r>
              <a:rPr lang="en-US" dirty="0" smtClean="0"/>
              <a:t>Core model, geometry representation, appearance, buildings, city furniture, land use, transportation, vegetation, water bodies …</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100</a:t>
            </a:fld>
            <a:endParaRPr lang="en-US" dirty="0"/>
          </a:p>
        </p:txBody>
      </p:sp>
      <p:pic>
        <p:nvPicPr>
          <p:cNvPr id="6" name="Picture 5" descr="D:\Courses\Spatial11g-Workshop\ppt\lod3.bmp"/>
          <p:cNvPicPr>
            <a:picLocks noChangeAspect="1" noChangeArrowheads="1"/>
          </p:cNvPicPr>
          <p:nvPr/>
        </p:nvPicPr>
        <p:blipFill>
          <a:blip r:embed="rId2" cstate="print"/>
          <a:srcRect l="1715" t="2856" r="7367" b="2856"/>
          <a:stretch>
            <a:fillRect/>
          </a:stretch>
        </p:blipFill>
        <p:spPr bwMode="auto">
          <a:xfrm>
            <a:off x="5426075" y="4062412"/>
            <a:ext cx="2260600" cy="1408113"/>
          </a:xfrm>
          <a:prstGeom prst="rect">
            <a:avLst/>
          </a:prstGeom>
          <a:noFill/>
          <a:ln w="9525">
            <a:noFill/>
            <a:miter lim="800000"/>
            <a:headEnd/>
            <a:tailEnd/>
          </a:ln>
        </p:spPr>
      </p:pic>
      <p:pic>
        <p:nvPicPr>
          <p:cNvPr id="7" name="Picture 3" descr="D:\Courses\Spatial11g-Workshop\ppt\lod1.bmp"/>
          <p:cNvPicPr>
            <a:picLocks noChangeAspect="1" noChangeArrowheads="1"/>
          </p:cNvPicPr>
          <p:nvPr/>
        </p:nvPicPr>
        <p:blipFill>
          <a:blip r:embed="rId3" cstate="print"/>
          <a:srcRect l="1848" t="2855" r="5763" b="2917"/>
          <a:stretch>
            <a:fillRect/>
          </a:stretch>
        </p:blipFill>
        <p:spPr bwMode="auto">
          <a:xfrm>
            <a:off x="760412" y="4035425"/>
            <a:ext cx="2173288" cy="1435100"/>
          </a:xfrm>
          <a:prstGeom prst="rect">
            <a:avLst/>
          </a:prstGeom>
          <a:noFill/>
          <a:ln w="9525">
            <a:noFill/>
            <a:miter lim="800000"/>
            <a:headEnd/>
            <a:tailEnd/>
          </a:ln>
        </p:spPr>
      </p:pic>
      <p:pic>
        <p:nvPicPr>
          <p:cNvPr id="8" name="Picture 4" descr="D:\Courses\Spatial11g-Workshop\ppt\lod2.bmp"/>
          <p:cNvPicPr>
            <a:picLocks noChangeAspect="1" noChangeArrowheads="1"/>
          </p:cNvPicPr>
          <p:nvPr/>
        </p:nvPicPr>
        <p:blipFill>
          <a:blip r:embed="rId4" cstate="print"/>
          <a:srcRect l="1755" t="7587" r="8772" b="2888"/>
          <a:stretch>
            <a:fillRect/>
          </a:stretch>
        </p:blipFill>
        <p:spPr bwMode="auto">
          <a:xfrm>
            <a:off x="3021012" y="4122737"/>
            <a:ext cx="2217738" cy="1347788"/>
          </a:xfrm>
          <a:prstGeom prst="rect">
            <a:avLst/>
          </a:prstGeom>
          <a:noFill/>
          <a:ln w="9525">
            <a:noFill/>
            <a:miter lim="800000"/>
            <a:headEnd/>
            <a:tailEnd/>
          </a:ln>
        </p:spPr>
      </p:pic>
      <p:pic>
        <p:nvPicPr>
          <p:cNvPr id="9" name="Picture 6" descr="D:\Courses\Spatial11g-Workshop\ppt\lod4.bmp"/>
          <p:cNvPicPr>
            <a:picLocks noChangeAspect="1" noChangeArrowheads="1"/>
          </p:cNvPicPr>
          <p:nvPr/>
        </p:nvPicPr>
        <p:blipFill>
          <a:blip r:embed="rId5" cstate="print"/>
          <a:srcRect l="3346" t="5017" r="5376" b="4681"/>
          <a:stretch>
            <a:fillRect/>
          </a:stretch>
        </p:blipFill>
        <p:spPr bwMode="auto">
          <a:xfrm>
            <a:off x="7758112" y="4060825"/>
            <a:ext cx="2347913" cy="1409700"/>
          </a:xfrm>
          <a:prstGeom prst="rect">
            <a:avLst/>
          </a:prstGeom>
          <a:noFill/>
          <a:ln w="9525">
            <a:noFill/>
            <a:miter lim="800000"/>
            <a:headEnd/>
            <a:tailEnd/>
          </a:ln>
        </p:spPr>
      </p:pic>
      <p:sp>
        <p:nvSpPr>
          <p:cNvPr id="10" name="TextBox 9"/>
          <p:cNvSpPr txBox="1">
            <a:spLocks noChangeArrowheads="1"/>
          </p:cNvSpPr>
          <p:nvPr/>
        </p:nvSpPr>
        <p:spPr bwMode="auto">
          <a:xfrm>
            <a:off x="989012" y="5564187"/>
            <a:ext cx="1728788" cy="684213"/>
          </a:xfrm>
          <a:prstGeom prst="rect">
            <a:avLst/>
          </a:prstGeom>
          <a:noFill/>
          <a:ln w="9525">
            <a:noFill/>
            <a:miter lim="800000"/>
            <a:headEnd/>
            <a:tailEnd/>
          </a:ln>
        </p:spPr>
        <p:txBody>
          <a:bodyPr>
            <a:prstTxWarp prst="textNoShape">
              <a:avLst/>
            </a:prstTxWarp>
            <a:spAutoFit/>
          </a:bodyPr>
          <a:lstStyle/>
          <a:p>
            <a:r>
              <a:rPr lang="en-US" sz="1200" dirty="0"/>
              <a:t>LOD1 Building</a:t>
            </a:r>
          </a:p>
          <a:p>
            <a:r>
              <a:rPr lang="en-US" sz="1200" b="0" dirty="0"/>
              <a:t>Blocks without roof structures</a:t>
            </a:r>
          </a:p>
        </p:txBody>
      </p:sp>
      <p:sp>
        <p:nvSpPr>
          <p:cNvPr id="11" name="TextBox 10"/>
          <p:cNvSpPr txBox="1">
            <a:spLocks noChangeArrowheads="1"/>
          </p:cNvSpPr>
          <p:nvPr/>
        </p:nvSpPr>
        <p:spPr bwMode="auto">
          <a:xfrm>
            <a:off x="3149600" y="5564187"/>
            <a:ext cx="2016125" cy="684213"/>
          </a:xfrm>
          <a:prstGeom prst="rect">
            <a:avLst/>
          </a:prstGeom>
          <a:noFill/>
          <a:ln w="9525">
            <a:noFill/>
            <a:miter lim="800000"/>
            <a:headEnd/>
            <a:tailEnd/>
          </a:ln>
        </p:spPr>
        <p:txBody>
          <a:bodyPr>
            <a:prstTxWarp prst="textNoShape">
              <a:avLst/>
            </a:prstTxWarp>
            <a:spAutoFit/>
          </a:bodyPr>
          <a:lstStyle/>
          <a:p>
            <a:r>
              <a:rPr lang="en-US" sz="1200"/>
              <a:t>LOD2 Building</a:t>
            </a:r>
          </a:p>
          <a:p>
            <a:r>
              <a:rPr lang="en-US" sz="1200" b="0"/>
              <a:t>Full roof structures, possibly with textures</a:t>
            </a:r>
          </a:p>
        </p:txBody>
      </p:sp>
      <p:sp>
        <p:nvSpPr>
          <p:cNvPr id="12" name="TextBox 11"/>
          <p:cNvSpPr txBox="1">
            <a:spLocks noChangeArrowheads="1"/>
          </p:cNvSpPr>
          <p:nvPr/>
        </p:nvSpPr>
        <p:spPr bwMode="auto">
          <a:xfrm>
            <a:off x="5764212" y="5564187"/>
            <a:ext cx="1778000" cy="517525"/>
          </a:xfrm>
          <a:prstGeom prst="rect">
            <a:avLst/>
          </a:prstGeom>
          <a:noFill/>
          <a:ln w="9525">
            <a:noFill/>
            <a:miter lim="800000"/>
            <a:headEnd/>
            <a:tailEnd/>
          </a:ln>
        </p:spPr>
        <p:txBody>
          <a:bodyPr>
            <a:prstTxWarp prst="textNoShape">
              <a:avLst/>
            </a:prstTxWarp>
            <a:spAutoFit/>
          </a:bodyPr>
          <a:lstStyle/>
          <a:p>
            <a:r>
              <a:rPr lang="en-US" sz="1200"/>
              <a:t>LOD3 Building</a:t>
            </a:r>
          </a:p>
          <a:p>
            <a:r>
              <a:rPr lang="en-US" sz="1200" b="0"/>
              <a:t>Detailed architecture</a:t>
            </a:r>
            <a:endParaRPr lang="en-US" sz="1200"/>
          </a:p>
        </p:txBody>
      </p:sp>
      <p:sp>
        <p:nvSpPr>
          <p:cNvPr id="13" name="TextBox 12"/>
          <p:cNvSpPr txBox="1">
            <a:spLocks noChangeArrowheads="1"/>
          </p:cNvSpPr>
          <p:nvPr/>
        </p:nvSpPr>
        <p:spPr bwMode="auto">
          <a:xfrm>
            <a:off x="8212137" y="5564187"/>
            <a:ext cx="1562100" cy="517525"/>
          </a:xfrm>
          <a:prstGeom prst="rect">
            <a:avLst/>
          </a:prstGeom>
          <a:noFill/>
          <a:ln w="9525">
            <a:noFill/>
            <a:miter lim="800000"/>
            <a:headEnd/>
            <a:tailEnd/>
          </a:ln>
        </p:spPr>
        <p:txBody>
          <a:bodyPr>
            <a:prstTxWarp prst="textNoShape">
              <a:avLst/>
            </a:prstTxWarp>
            <a:spAutoFit/>
          </a:bodyPr>
          <a:lstStyle/>
          <a:p>
            <a:r>
              <a:rPr lang="en-US" sz="1200"/>
              <a:t>LOD4 Building</a:t>
            </a:r>
          </a:p>
          <a:p>
            <a:r>
              <a:rPr lang="en-US" sz="1200" b="0"/>
              <a:t>Interior structures</a:t>
            </a:r>
          </a:p>
        </p:txBody>
      </p:sp>
      <p:pic>
        <p:nvPicPr>
          <p:cNvPr id="14" name="Picture 13"/>
          <p:cNvPicPr>
            <a:picLocks noChangeAspect="1"/>
          </p:cNvPicPr>
          <p:nvPr/>
        </p:nvPicPr>
        <p:blipFill>
          <a:blip r:embed="rId6" cstate="print"/>
          <a:stretch>
            <a:fillRect/>
          </a:stretch>
        </p:blipFill>
        <p:spPr>
          <a:xfrm>
            <a:off x="8837612" y="533400"/>
            <a:ext cx="2921000" cy="1016000"/>
          </a:xfrm>
          <a:prstGeom prst="rect">
            <a:avLst/>
          </a:prstGeom>
        </p:spPr>
      </p:pic>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Queries on External Tables</a:t>
            </a:r>
            <a:endParaRPr lang="en-US" dirty="0"/>
          </a:p>
        </p:txBody>
      </p:sp>
      <p:sp>
        <p:nvSpPr>
          <p:cNvPr id="3" name="Content Placeholder 2"/>
          <p:cNvSpPr>
            <a:spLocks noGrp="1"/>
          </p:cNvSpPr>
          <p:nvPr>
            <p:ph idx="1"/>
          </p:nvPr>
        </p:nvSpPr>
        <p:spPr/>
        <p:txBody>
          <a:bodyPr/>
          <a:lstStyle/>
          <a:p>
            <a:r>
              <a:rPr lang="en-US" dirty="0" smtClean="0"/>
              <a:t>Spatial operations can be performed from the database using SQL</a:t>
            </a:r>
          </a:p>
          <a:p>
            <a:r>
              <a:rPr lang="en-US" dirty="0" smtClean="0"/>
              <a:t>JOIN between a DB table: CINEMA and an table: TWEETS_EXT_TAB_FILE</a:t>
            </a:r>
          </a:p>
          <a:p>
            <a:r>
              <a:rPr lang="en-US" dirty="0" smtClean="0"/>
              <a:t>This can be used to integrate queries between BDSG and DB tables</a:t>
            </a:r>
          </a:p>
        </p:txBody>
      </p:sp>
      <p:sp>
        <p:nvSpPr>
          <p:cNvPr id="6" name="TextBox 5"/>
          <p:cNvSpPr txBox="1"/>
          <p:nvPr/>
        </p:nvSpPr>
        <p:spPr>
          <a:xfrm>
            <a:off x="836612" y="4572000"/>
            <a:ext cx="10591800" cy="762000"/>
          </a:xfrm>
          <a:prstGeom prst="rect">
            <a:avLst/>
          </a:prstGeom>
          <a:noFill/>
        </p:spPr>
        <p:txBody>
          <a:bodyPr wrap="square" lIns="0" tIns="0" rIns="0" bIns="0" rtlCol="0">
            <a:noAutofit/>
          </a:bodyPr>
          <a:lstStyle/>
          <a:p>
            <a:pPr>
              <a:lnSpc>
                <a:spcPct val="90000"/>
              </a:lnSpc>
            </a:pPr>
            <a:endParaRPr lang="en-US" dirty="0" smtClean="0"/>
          </a:p>
        </p:txBody>
      </p:sp>
      <p:sp>
        <p:nvSpPr>
          <p:cNvPr id="10" name="TextBox 9"/>
          <p:cNvSpPr txBox="1"/>
          <p:nvPr/>
        </p:nvSpPr>
        <p:spPr>
          <a:xfrm>
            <a:off x="531812" y="3200400"/>
            <a:ext cx="4953000" cy="304698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noProof="1" smtClean="0">
                <a:solidFill>
                  <a:schemeClr val="tx1">
                    <a:lumMod val="75000"/>
                  </a:schemeClr>
                </a:solidFill>
                <a:latin typeface="Lucida Console" pitchFamily="49" charset="0"/>
              </a:rPr>
              <a:t>select ci.name, tw.user_id,</a:t>
            </a:r>
          </a:p>
          <a:p>
            <a:r>
              <a:rPr lang="en-US" sz="1600" noProof="1" smtClean="0">
                <a:solidFill>
                  <a:schemeClr val="tx1">
                    <a:lumMod val="75000"/>
                  </a:schemeClr>
                </a:solidFill>
                <a:latin typeface="Lucida Console" pitchFamily="49" charset="0"/>
              </a:rPr>
              <a:t>  sdo_geom.SDO_DISTANCE(</a:t>
            </a:r>
          </a:p>
          <a:p>
            <a:r>
              <a:rPr lang="en-US" sz="1600" noProof="1" smtClean="0">
                <a:solidFill>
                  <a:schemeClr val="tx1">
                    <a:lumMod val="75000"/>
                  </a:schemeClr>
                </a:solidFill>
                <a:latin typeface="Lucida Console" pitchFamily="49" charset="0"/>
              </a:rPr>
              <a:t>    ci.geometry, </a:t>
            </a:r>
          </a:p>
          <a:p>
            <a:r>
              <a:rPr lang="en-US" sz="1600" noProof="1" smtClean="0">
                <a:solidFill>
                  <a:schemeClr val="tx1">
                    <a:lumMod val="75000"/>
                  </a:schemeClr>
                </a:solidFill>
                <a:latin typeface="Lucida Console" pitchFamily="49" charset="0"/>
              </a:rPr>
              <a:t>    SDO_GEOMETRY(tw.geometry, 4326),</a:t>
            </a:r>
          </a:p>
          <a:p>
            <a:r>
              <a:rPr lang="en-US" sz="1600" noProof="1" smtClean="0">
                <a:solidFill>
                  <a:schemeClr val="tx1">
                    <a:lumMod val="75000"/>
                  </a:schemeClr>
                </a:solidFill>
                <a:latin typeface="Lucida Console" pitchFamily="49" charset="0"/>
              </a:rPr>
              <a:t>    0.05</a:t>
            </a:r>
          </a:p>
          <a:p>
            <a:r>
              <a:rPr lang="en-US" sz="1600" noProof="1" smtClean="0">
                <a:solidFill>
                  <a:schemeClr val="tx1">
                    <a:lumMod val="75000"/>
                  </a:schemeClr>
                </a:solidFill>
                <a:latin typeface="Lucida Console" pitchFamily="49" charset="0"/>
              </a:rPr>
              <a:t>  ) distance</a:t>
            </a:r>
          </a:p>
          <a:p>
            <a:r>
              <a:rPr lang="en-US" sz="1600" noProof="1" smtClean="0">
                <a:solidFill>
                  <a:schemeClr val="tx1">
                    <a:lumMod val="75000"/>
                  </a:schemeClr>
                </a:solidFill>
                <a:latin typeface="Lucida Console" pitchFamily="49" charset="0"/>
              </a:rPr>
              <a:t>from CINEMA ci, TWEETS_EXT_TAB_FILE tw </a:t>
            </a:r>
          </a:p>
          <a:p>
            <a:r>
              <a:rPr lang="en-US" sz="1600" noProof="1" smtClean="0">
                <a:solidFill>
                  <a:schemeClr val="tx1">
                    <a:lumMod val="75000"/>
                  </a:schemeClr>
                </a:solidFill>
                <a:latin typeface="Lucida Console" pitchFamily="49" charset="0"/>
              </a:rPr>
              <a:t>where SDO_WITHIN_DISTANCE(</a:t>
            </a:r>
          </a:p>
          <a:p>
            <a:r>
              <a:rPr lang="en-US" sz="1600" noProof="1" smtClean="0">
                <a:solidFill>
                  <a:schemeClr val="tx1">
                    <a:lumMod val="75000"/>
                  </a:schemeClr>
                </a:solidFill>
                <a:latin typeface="Lucida Console" pitchFamily="49" charset="0"/>
              </a:rPr>
              <a:t>  ci.geometry, </a:t>
            </a:r>
          </a:p>
          <a:p>
            <a:r>
              <a:rPr lang="en-US" sz="1600" noProof="1" smtClean="0">
                <a:solidFill>
                  <a:schemeClr val="tx1">
                    <a:lumMod val="75000"/>
                  </a:schemeClr>
                </a:solidFill>
                <a:latin typeface="Lucida Console" pitchFamily="49" charset="0"/>
              </a:rPr>
              <a:t>  SDO_GEOMETRY(tw.geometry, 4326), </a:t>
            </a:r>
          </a:p>
          <a:p>
            <a:r>
              <a:rPr lang="en-US" sz="1600" noProof="1" smtClean="0">
                <a:solidFill>
                  <a:schemeClr val="tx1">
                    <a:lumMod val="75000"/>
                  </a:schemeClr>
                </a:solidFill>
                <a:latin typeface="Lucida Console" pitchFamily="49" charset="0"/>
              </a:rPr>
              <a:t>  'DISTANCE=0.25 UNIT=MILE'</a:t>
            </a:r>
          </a:p>
          <a:p>
            <a:r>
              <a:rPr lang="en-US" sz="1600" noProof="1" smtClean="0">
                <a:solidFill>
                  <a:schemeClr val="tx1">
                    <a:lumMod val="75000"/>
                  </a:schemeClr>
                </a:solidFill>
                <a:latin typeface="Lucida Console" pitchFamily="49" charset="0"/>
              </a:rPr>
              <a:t>) = 'TRUE';</a:t>
            </a:r>
          </a:p>
        </p:txBody>
      </p:sp>
      <p:sp>
        <p:nvSpPr>
          <p:cNvPr id="11" name="TextBox 10"/>
          <p:cNvSpPr txBox="1"/>
          <p:nvPr/>
        </p:nvSpPr>
        <p:spPr>
          <a:xfrm>
            <a:off x="6094412" y="3200400"/>
            <a:ext cx="4953000" cy="304698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noProof="1" smtClean="0">
                <a:solidFill>
                  <a:schemeClr val="tx1">
                    <a:lumMod val="75000"/>
                  </a:schemeClr>
                </a:solidFill>
                <a:latin typeface="Lucida Console" pitchFamily="49" charset="0"/>
              </a:rPr>
              <a:t>select tw.user_id, ci.name, </a:t>
            </a:r>
          </a:p>
          <a:p>
            <a:r>
              <a:rPr lang="en-US" sz="1600" noProof="1" smtClean="0">
                <a:solidFill>
                  <a:schemeClr val="tx1">
                    <a:lumMod val="75000"/>
                  </a:schemeClr>
                </a:solidFill>
                <a:latin typeface="Lucida Console" pitchFamily="49" charset="0"/>
              </a:rPr>
              <a:t>  sdo_geom.SDO_DISTANCE(</a:t>
            </a:r>
          </a:p>
          <a:p>
            <a:r>
              <a:rPr lang="en-US" sz="1600" noProof="1" smtClean="0">
                <a:solidFill>
                  <a:schemeClr val="tx1">
                    <a:lumMod val="75000"/>
                  </a:schemeClr>
                </a:solidFill>
                <a:latin typeface="Lucida Console" pitchFamily="49" charset="0"/>
              </a:rPr>
              <a:t>    ci.geometry, </a:t>
            </a:r>
          </a:p>
          <a:p>
            <a:r>
              <a:rPr lang="en-US" sz="1600" noProof="1" smtClean="0">
                <a:solidFill>
                  <a:schemeClr val="tx1">
                    <a:lumMod val="75000"/>
                  </a:schemeClr>
                </a:solidFill>
                <a:latin typeface="Lucida Console" pitchFamily="49" charset="0"/>
              </a:rPr>
              <a:t>    SDO_GEOMETRY(tw.geometry, 4326),</a:t>
            </a:r>
          </a:p>
          <a:p>
            <a:r>
              <a:rPr lang="en-US" sz="1600" noProof="1" smtClean="0">
                <a:solidFill>
                  <a:schemeClr val="tx1">
                    <a:lumMod val="75000"/>
                  </a:schemeClr>
                </a:solidFill>
                <a:latin typeface="Lucida Console" pitchFamily="49" charset="0"/>
              </a:rPr>
              <a:t>    0.05</a:t>
            </a:r>
          </a:p>
          <a:p>
            <a:r>
              <a:rPr lang="en-US" sz="1600" noProof="1" smtClean="0">
                <a:solidFill>
                  <a:schemeClr val="tx1">
                    <a:lumMod val="75000"/>
                  </a:schemeClr>
                </a:solidFill>
                <a:latin typeface="Lucida Console" pitchFamily="49" charset="0"/>
              </a:rPr>
              <a:t>  ) distance</a:t>
            </a:r>
          </a:p>
          <a:p>
            <a:r>
              <a:rPr lang="en-US" sz="1600" noProof="1" smtClean="0">
                <a:solidFill>
                  <a:schemeClr val="tx1">
                    <a:lumMod val="75000"/>
                  </a:schemeClr>
                </a:solidFill>
                <a:latin typeface="Lucida Console" pitchFamily="49" charset="0"/>
              </a:rPr>
              <a:t>from TWEETS_EXT_TAB_FILE tw, CINEMA ci</a:t>
            </a:r>
          </a:p>
          <a:p>
            <a:r>
              <a:rPr lang="en-US" sz="1600" noProof="1" smtClean="0">
                <a:solidFill>
                  <a:schemeClr val="tx1">
                    <a:lumMod val="75000"/>
                  </a:schemeClr>
                </a:solidFill>
                <a:latin typeface="Lucida Console" pitchFamily="49" charset="0"/>
              </a:rPr>
              <a:t>where SDO_WITHIN_DISTANCE(</a:t>
            </a:r>
          </a:p>
          <a:p>
            <a:r>
              <a:rPr lang="en-US" sz="1600" noProof="1" smtClean="0">
                <a:solidFill>
                  <a:schemeClr val="tx1">
                    <a:lumMod val="75000"/>
                  </a:schemeClr>
                </a:solidFill>
                <a:latin typeface="Lucida Console" pitchFamily="49" charset="0"/>
              </a:rPr>
              <a:t>  SDO_GEOMETRY(tw.geometry, 4326),</a:t>
            </a:r>
          </a:p>
          <a:p>
            <a:r>
              <a:rPr lang="en-US" sz="1600" noProof="1" smtClean="0">
                <a:solidFill>
                  <a:schemeClr val="tx1">
                    <a:lumMod val="75000"/>
                  </a:schemeClr>
                </a:solidFill>
                <a:latin typeface="Lucida Console" pitchFamily="49" charset="0"/>
              </a:rPr>
              <a:t>  ci.geometry, </a:t>
            </a:r>
          </a:p>
          <a:p>
            <a:r>
              <a:rPr lang="en-US" sz="1600" noProof="1" smtClean="0">
                <a:solidFill>
                  <a:schemeClr val="tx1">
                    <a:lumMod val="75000"/>
                  </a:schemeClr>
                </a:solidFill>
                <a:latin typeface="Lucida Console" pitchFamily="49" charset="0"/>
              </a:rPr>
              <a:t>  'DISTANCE=0.25 UNIT=MILE'</a:t>
            </a:r>
          </a:p>
          <a:p>
            <a:r>
              <a:rPr lang="en-US" sz="1600" noProof="1" smtClean="0">
                <a:solidFill>
                  <a:schemeClr val="tx1">
                    <a:lumMod val="75000"/>
                  </a:schemeClr>
                </a:solidFill>
                <a:latin typeface="Lucida Console" pitchFamily="49" charset="0"/>
              </a:rPr>
              <a:t>) = 'TRUE';</a:t>
            </a:r>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Oracle Spatial and Graph 12.2 </a:t>
            </a:r>
            <a:r>
              <a:rPr lang="en-US" dirty="0" smtClean="0">
                <a:hlinkClick r:id="rId2"/>
              </a:rPr>
              <a:t>Data Sheet</a:t>
            </a:r>
            <a:r>
              <a:rPr lang="en-US" dirty="0" smtClean="0"/>
              <a:t> and </a:t>
            </a:r>
            <a:r>
              <a:rPr lang="en-US" dirty="0" smtClean="0">
                <a:hlinkClick r:id="rId3"/>
              </a:rPr>
              <a:t>white papers on OTN</a:t>
            </a:r>
            <a:endParaRPr lang="en-US" dirty="0" smtClean="0"/>
          </a:p>
          <a:p>
            <a:r>
              <a:rPr lang="en-US" dirty="0" smtClean="0">
                <a:hlinkClick r:id="rId4"/>
              </a:rPr>
              <a:t>12.2 Documentation</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Index Type: SPATIAL_INDEX_V2</a:t>
            </a:r>
            <a:endParaRPr lang="en-US" dirty="0"/>
          </a:p>
        </p:txBody>
      </p:sp>
      <p:sp>
        <p:nvSpPr>
          <p:cNvPr id="3" name="Content Placeholder 2"/>
          <p:cNvSpPr>
            <a:spLocks noGrp="1"/>
          </p:cNvSpPr>
          <p:nvPr>
            <p:ph idx="1"/>
          </p:nvPr>
        </p:nvSpPr>
        <p:spPr/>
        <p:txBody>
          <a:bodyPr/>
          <a:lstStyle/>
          <a:p>
            <a:r>
              <a:rPr lang="en-US" dirty="0" smtClean="0"/>
              <a:t>Required for new partitioning methods (interval, list, hash, composite …)</a:t>
            </a:r>
          </a:p>
          <a:p>
            <a:pPr lvl="1"/>
            <a:r>
              <a:rPr lang="en-US" dirty="0" smtClean="0"/>
              <a:t>Single partitioned RTREE for all partitions</a:t>
            </a:r>
          </a:p>
          <a:p>
            <a:r>
              <a:rPr lang="en-US" dirty="0" smtClean="0"/>
              <a:t>Required for virtual column partitioning</a:t>
            </a:r>
          </a:p>
          <a:p>
            <a:pPr lvl="1"/>
            <a:r>
              <a:rPr lang="en-US" dirty="0" smtClean="0"/>
              <a:t>Partitioning column is computed from other </a:t>
            </a:r>
            <a:r>
              <a:rPr lang="en-US" dirty="0" err="1" smtClean="0"/>
              <a:t>column(s</a:t>
            </a:r>
            <a:r>
              <a:rPr lang="en-US" dirty="0" smtClean="0"/>
              <a:t>)</a:t>
            </a:r>
          </a:p>
          <a:p>
            <a:r>
              <a:rPr lang="en-US" dirty="0" smtClean="0"/>
              <a:t>Recommended for all tables</a:t>
            </a:r>
          </a:p>
          <a:p>
            <a:pPr lvl="1"/>
            <a:r>
              <a:rPr lang="en-US" dirty="0" smtClean="0"/>
              <a:t>Will support future enhancements (</a:t>
            </a:r>
            <a:r>
              <a:rPr lang="en-US" dirty="0" err="1" smtClean="0"/>
              <a:t>sharding</a:t>
            </a:r>
            <a:r>
              <a:rPr lang="en-US" dirty="0" smtClean="0"/>
              <a:t> etc) </a:t>
            </a:r>
          </a:p>
          <a:p>
            <a:endParaRPr lang="en-US" dirty="0" smtClean="0"/>
          </a:p>
        </p:txBody>
      </p:sp>
      <p:sp>
        <p:nvSpPr>
          <p:cNvPr id="5" name="Slide Number Placeholder 4"/>
          <p:cNvSpPr>
            <a:spLocks noGrp="1"/>
          </p:cNvSpPr>
          <p:nvPr>
            <p:ph type="sldNum" sz="quarter" idx="12"/>
          </p:nvPr>
        </p:nvSpPr>
        <p:spPr/>
        <p:txBody>
          <a:bodyPr/>
          <a:lstStyle/>
          <a:p>
            <a:fld id="{C51EAA63-D034-42AE-91FA-B13B9518C7BE}" type="slidenum">
              <a:rPr lang="en-US" smtClean="0"/>
              <a:pPr/>
              <a:t>11</a:t>
            </a:fld>
            <a:endParaRPr lang="en-US" dirty="0"/>
          </a:p>
        </p:txBody>
      </p:sp>
      <p:sp>
        <p:nvSpPr>
          <p:cNvPr id="8" name="TextBox 7"/>
          <p:cNvSpPr txBox="1"/>
          <p:nvPr/>
        </p:nvSpPr>
        <p:spPr>
          <a:xfrm>
            <a:off x="608012" y="4572000"/>
            <a:ext cx="11125200" cy="101566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CREATE INDEX </a:t>
            </a:r>
            <a:r>
              <a:rPr lang="en-US" sz="2000" dirty="0" err="1" smtClean="0">
                <a:solidFill>
                  <a:srgbClr val="424545"/>
                </a:solidFill>
                <a:latin typeface="Lucida Console"/>
                <a:cs typeface="Lucida Console"/>
              </a:rPr>
              <a:t>road_segments_idx</a:t>
            </a:r>
            <a:r>
              <a:rPr lang="en-US" sz="2000" dirty="0" smtClean="0">
                <a:solidFill>
                  <a:srgbClr val="424545"/>
                </a:solidFill>
                <a:latin typeface="Lucida Console"/>
                <a:cs typeface="Lucida Console"/>
              </a:rPr>
              <a:t> on PT_CB(c2) </a:t>
            </a:r>
          </a:p>
          <a:p>
            <a:r>
              <a:rPr lang="en-US" sz="2000" dirty="0" err="1" smtClean="0">
                <a:solidFill>
                  <a:srgbClr val="424545"/>
                </a:solidFill>
                <a:latin typeface="Lucida Console"/>
                <a:cs typeface="Lucida Console"/>
              </a:rPr>
              <a:t>indextype</a:t>
            </a:r>
            <a:r>
              <a:rPr lang="en-US" sz="2000" dirty="0" smtClean="0">
                <a:solidFill>
                  <a:srgbClr val="424545"/>
                </a:solidFill>
                <a:latin typeface="Lucida Console"/>
                <a:cs typeface="Lucida Console"/>
              </a:rPr>
              <a:t> is </a:t>
            </a:r>
            <a:r>
              <a:rPr lang="en-US" sz="2000" b="1" dirty="0" smtClean="0">
                <a:solidFill>
                  <a:schemeClr val="accent1"/>
                </a:solidFill>
                <a:latin typeface="Lucida Console"/>
                <a:cs typeface="Lucida Console"/>
              </a:rPr>
              <a:t>mdsys.spatial_index_v2</a:t>
            </a:r>
            <a:r>
              <a:rPr lang="en-US" sz="2000" dirty="0" smtClean="0">
                <a:latin typeface="Lucida Console"/>
                <a:cs typeface="Lucida Console"/>
              </a:rPr>
              <a:t> </a:t>
            </a:r>
          </a:p>
          <a:p>
            <a:r>
              <a:rPr lang="en-US" sz="2000" dirty="0" smtClean="0">
                <a:solidFill>
                  <a:srgbClr val="424545"/>
                </a:solidFill>
                <a:latin typeface="Lucida Console"/>
                <a:cs typeface="Lucida Console"/>
              </a:rPr>
              <a:t>LOCAL;</a:t>
            </a:r>
            <a:endParaRPr lang="en-US" dirty="0" smtClean="0">
              <a:solidFill>
                <a:srgbClr val="424545"/>
              </a:solidFill>
              <a:latin typeface="Lucida Console"/>
              <a:cs typeface="Lucida Console"/>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Index Structure: Optimized for Dynamic Point Data</a:t>
            </a:r>
            <a:endParaRPr lang="en-US" dirty="0"/>
          </a:p>
        </p:txBody>
      </p:sp>
      <p:sp>
        <p:nvSpPr>
          <p:cNvPr id="3" name="Content Placeholder 2"/>
          <p:cNvSpPr>
            <a:spLocks noGrp="1"/>
          </p:cNvSpPr>
          <p:nvPr>
            <p:ph idx="1"/>
          </p:nvPr>
        </p:nvSpPr>
        <p:spPr/>
        <p:txBody>
          <a:bodyPr/>
          <a:lstStyle/>
          <a:p>
            <a:r>
              <a:rPr lang="en-US" dirty="0" smtClean="0"/>
              <a:t>R-tree index has performance bottlenecks when large numbers of concurrent DMLs are done on the spatial tables</a:t>
            </a:r>
          </a:p>
          <a:p>
            <a:r>
              <a:rPr lang="en-US" dirty="0" smtClean="0"/>
              <a:t>Spatial index based on B-tree index</a:t>
            </a:r>
          </a:p>
          <a:p>
            <a:pPr lvl="1"/>
            <a:r>
              <a:rPr lang="en-US" dirty="0" smtClean="0"/>
              <a:t>Internally create a composite b-tree index on (</a:t>
            </a:r>
            <a:r>
              <a:rPr lang="en-US" dirty="0" err="1" smtClean="0"/>
              <a:t>x,y</a:t>
            </a:r>
            <a:r>
              <a:rPr lang="en-US" dirty="0" smtClean="0"/>
              <a:t>)</a:t>
            </a:r>
          </a:p>
          <a:p>
            <a:r>
              <a:rPr lang="en-US" b="1" dirty="0" smtClean="0"/>
              <a:t>Improves DML performance for large volumes of updates for point data</a:t>
            </a:r>
          </a:p>
          <a:p>
            <a:r>
              <a:rPr lang="en-US" dirty="0" smtClean="0"/>
              <a:t>Queries are done using the same syntax, no application changes required</a:t>
            </a:r>
          </a:p>
          <a:p>
            <a:endParaRPr lang="en-US" dirty="0" smtClean="0"/>
          </a:p>
          <a:p>
            <a:endParaRPr lang="en-US" dirty="0" smtClean="0"/>
          </a:p>
          <a:p>
            <a:r>
              <a:rPr lang="en-US" dirty="0" smtClean="0"/>
              <a:t>Requires SPATIAL_INDEX_V2</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12</a:t>
            </a:fld>
            <a:endParaRPr lang="en-US" dirty="0"/>
          </a:p>
        </p:txBody>
      </p:sp>
      <p:sp>
        <p:nvSpPr>
          <p:cNvPr id="8" name="TextBox 7"/>
          <p:cNvSpPr txBox="1"/>
          <p:nvPr/>
        </p:nvSpPr>
        <p:spPr>
          <a:xfrm>
            <a:off x="608012" y="4626114"/>
            <a:ext cx="111252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CREATE INDEX </a:t>
            </a:r>
            <a:r>
              <a:rPr lang="en-US" sz="2000" dirty="0" err="1" smtClean="0">
                <a:solidFill>
                  <a:srgbClr val="424545"/>
                </a:solidFill>
                <a:latin typeface="Lucida Console"/>
                <a:cs typeface="Lucida Console"/>
              </a:rPr>
              <a:t>pt_idx</a:t>
            </a:r>
            <a:r>
              <a:rPr lang="en-US" sz="2000" dirty="0" smtClean="0">
                <a:solidFill>
                  <a:srgbClr val="424545"/>
                </a:solidFill>
                <a:latin typeface="Lucida Console"/>
                <a:cs typeface="Lucida Console"/>
              </a:rPr>
              <a:t> on PT_CB(c2) </a:t>
            </a:r>
            <a:r>
              <a:rPr lang="en-US" sz="2000" dirty="0" err="1" smtClean="0">
                <a:solidFill>
                  <a:srgbClr val="424545"/>
                </a:solidFill>
                <a:latin typeface="Lucida Console"/>
                <a:cs typeface="Lucida Console"/>
              </a:rPr>
              <a:t>indextype</a:t>
            </a:r>
            <a:r>
              <a:rPr lang="en-US" sz="2000" dirty="0" smtClean="0">
                <a:solidFill>
                  <a:srgbClr val="424545"/>
                </a:solidFill>
                <a:latin typeface="Lucida Console"/>
                <a:cs typeface="Lucida Console"/>
              </a:rPr>
              <a:t> is </a:t>
            </a:r>
            <a:r>
              <a:rPr lang="en-US" sz="2000" dirty="0" smtClean="0">
                <a:solidFill>
                  <a:srgbClr val="F80000"/>
                </a:solidFill>
                <a:latin typeface="Lucida Console"/>
                <a:cs typeface="Lucida Console"/>
              </a:rPr>
              <a:t>mdsys.spatial_index_v2 </a:t>
            </a:r>
          </a:p>
          <a:p>
            <a:r>
              <a:rPr lang="en-US" sz="2000" dirty="0" smtClean="0">
                <a:solidFill>
                  <a:srgbClr val="424545"/>
                </a:solidFill>
                <a:latin typeface="Lucida Console"/>
                <a:cs typeface="Lucida Console"/>
              </a:rPr>
              <a:t>PARAMETERS ('</a:t>
            </a:r>
            <a:r>
              <a:rPr lang="en-US" sz="2000" dirty="0" err="1" smtClean="0">
                <a:solidFill>
                  <a:srgbClr val="424545"/>
                </a:solidFill>
                <a:latin typeface="Lucida Console"/>
                <a:cs typeface="Lucida Console"/>
              </a:rPr>
              <a:t>layer_gtype</a:t>
            </a:r>
            <a:r>
              <a:rPr lang="en-US" sz="2000" dirty="0" smtClean="0">
                <a:solidFill>
                  <a:srgbClr val="424545"/>
                </a:solidFill>
                <a:latin typeface="Lucida Console"/>
                <a:cs typeface="Lucida Console"/>
              </a:rPr>
              <a:t>=POINT </a:t>
            </a:r>
            <a:r>
              <a:rPr lang="en-US" sz="2000" dirty="0" err="1" smtClean="0">
                <a:solidFill>
                  <a:srgbClr val="FF0000"/>
                </a:solidFill>
                <a:latin typeface="Lucida Console"/>
                <a:cs typeface="Lucida Console"/>
              </a:rPr>
              <a:t>cbtree_index</a:t>
            </a:r>
            <a:r>
              <a:rPr lang="en-US" sz="2000" dirty="0" smtClean="0">
                <a:solidFill>
                  <a:srgbClr val="FF0000"/>
                </a:solidFill>
                <a:latin typeface="Lucida Console"/>
                <a:cs typeface="Lucida Console"/>
              </a:rPr>
              <a:t>=true</a:t>
            </a:r>
            <a:r>
              <a:rPr lang="en-US" sz="2000" dirty="0" smtClean="0">
                <a:solidFill>
                  <a:srgbClr val="424545"/>
                </a:solidFill>
                <a:latin typeface="Lucida Console"/>
                <a:cs typeface="Lucida Console"/>
              </a:rPr>
              <a:t>');</a:t>
            </a:r>
            <a:endParaRPr lang="en-US" dirty="0" smtClean="0">
              <a:solidFill>
                <a:srgbClr val="424545"/>
              </a:solidFill>
              <a:latin typeface="Lucida Console"/>
              <a:cs typeface="Lucida Console"/>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Index Type Structure</a:t>
            </a:r>
            <a:endParaRPr lang="en-US" dirty="0"/>
          </a:p>
        </p:txBody>
      </p:sp>
      <p:sp>
        <p:nvSpPr>
          <p:cNvPr id="3" name="Content Placeholder 2"/>
          <p:cNvSpPr>
            <a:spLocks noGrp="1"/>
          </p:cNvSpPr>
          <p:nvPr>
            <p:ph idx="1"/>
          </p:nvPr>
        </p:nvSpPr>
        <p:spPr/>
        <p:txBody>
          <a:bodyPr/>
          <a:lstStyle/>
          <a:p>
            <a:r>
              <a:rPr lang="en-US" dirty="0" smtClean="0"/>
              <a:t>Composite b-tree index on (</a:t>
            </a:r>
            <a:r>
              <a:rPr lang="en-US" dirty="0" err="1" smtClean="0"/>
              <a:t>x,y</a:t>
            </a:r>
            <a:r>
              <a:rPr lang="en-US" dirty="0" smtClean="0"/>
              <a:t>) </a:t>
            </a:r>
          </a:p>
          <a:p>
            <a:r>
              <a:rPr lang="en-US" dirty="0" smtClean="0"/>
              <a:t>Implemented as a regular BTREE index called </a:t>
            </a:r>
            <a:r>
              <a:rPr lang="en-US" dirty="0"/>
              <a:t>﻿</a:t>
            </a:r>
            <a:r>
              <a:rPr lang="en-US" dirty="0" err="1" smtClean="0"/>
              <a:t>MDCT_nnnnn</a:t>
            </a:r>
            <a:r>
              <a:rPr lang="en-US" dirty="0" smtClean="0"/>
              <a:t>$:</a:t>
            </a:r>
          </a:p>
          <a:p>
            <a:endParaRPr lang="en-US" dirty="0"/>
          </a:p>
          <a:p>
            <a:endParaRPr lang="en-US" dirty="0" smtClean="0"/>
          </a:p>
          <a:p>
            <a:r>
              <a:rPr lang="en-US" dirty="0" smtClean="0"/>
              <a:t>Full flexibility for partitioning</a:t>
            </a:r>
          </a:p>
          <a:p>
            <a:r>
              <a:rPr lang="en-US" dirty="0" smtClean="0"/>
              <a:t>Can create in parallel</a:t>
            </a:r>
          </a:p>
          <a:p>
            <a:r>
              <a:rPr lang="en-US" dirty="0" smtClean="0"/>
              <a:t>Not allowed for SDO_JOIN operations</a:t>
            </a:r>
          </a:p>
          <a:p>
            <a:r>
              <a:rPr lang="en-US" dirty="0" smtClean="0"/>
              <a:t>2D indexes only</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C51EAA63-D034-42AE-91FA-B13B9518C7BE}" type="slidenum">
              <a:rPr lang="en-US" smtClean="0"/>
              <a:pPr/>
              <a:t>13</a:t>
            </a:fld>
            <a:endParaRPr lang="en-US" dirty="0"/>
          </a:p>
        </p:txBody>
      </p:sp>
      <p:sp>
        <p:nvSpPr>
          <p:cNvPr id="8" name="TextBox 7"/>
          <p:cNvSpPr txBox="1"/>
          <p:nvPr/>
        </p:nvSpPr>
        <p:spPr>
          <a:xfrm>
            <a:off x="836612" y="2590800"/>
            <a:ext cx="108966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CREATE </a:t>
            </a:r>
            <a:r>
              <a:rPr lang="en-US" sz="2000" dirty="0">
                <a:solidFill>
                  <a:srgbClr val="424545"/>
                </a:solidFill>
                <a:latin typeface="Lucida Console"/>
                <a:cs typeface="Lucida Console"/>
              </a:rPr>
              <a:t>INDEX "SCOTT"."MDCT_1252C$" ON "SCOTT"."US_CITIES" ("LOCATION"."SDO_POINT"."X", "LOCATION"."SDO_POINT"."Y") </a:t>
            </a:r>
            <a:endParaRPr lang="en-US" dirty="0" smtClean="0">
              <a:solidFill>
                <a:srgbClr val="424545"/>
              </a:solidFill>
              <a:latin typeface="Lucida Console"/>
              <a:cs typeface="Lucida Console"/>
            </a:endParaRPr>
          </a:p>
        </p:txBody>
      </p:sp>
    </p:spTree>
    <p:extLst>
      <p:ext uri="{BB962C8B-B14F-4D97-AF65-F5344CB8AC3E}">
        <p14:creationId xmlns:p14="http://schemas.microsoft.com/office/powerpoint/2010/main" val="20723382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normAutofit/>
          </a:bodyPr>
          <a:lstStyle/>
          <a:p>
            <a:pPr lvl="0">
              <a:defRPr sz="1800">
                <a:solidFill>
                  <a:srgbClr val="000000"/>
                </a:solidFill>
              </a:defRPr>
            </a:pPr>
            <a:r>
              <a:rPr lang="en-US" sz="3600" dirty="0" smtClean="0">
                <a:solidFill>
                  <a:srgbClr val="5F5F5F"/>
                </a:solidFill>
              </a:rPr>
              <a:t>Faster Index Creation</a:t>
            </a:r>
            <a:endParaRPr sz="3600" dirty="0">
              <a:solidFill>
                <a:srgbClr val="5F5F5F"/>
              </a:solidFill>
            </a:endParaRPr>
          </a:p>
        </p:txBody>
      </p:sp>
      <p:sp>
        <p:nvSpPr>
          <p:cNvPr id="274" name="Shape 274"/>
          <p:cNvSpPr/>
          <p:nvPr/>
        </p:nvSpPr>
        <p:spPr>
          <a:xfrm>
            <a:off x="608012" y="1524000"/>
            <a:ext cx="10210800" cy="39498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28600" lvl="0" indent="-228600">
              <a:lnSpc>
                <a:spcPct val="90000"/>
              </a:lnSpc>
              <a:spcBef>
                <a:spcPts val="1200"/>
              </a:spcBef>
              <a:buClr>
                <a:srgbClr val="9F9F9F"/>
              </a:buClr>
              <a:buSzPct val="100000"/>
              <a:defRPr>
                <a:solidFill>
                  <a:srgbClr val="000000"/>
                </a:solidFill>
              </a:defRPr>
            </a:pPr>
            <a:r>
              <a:rPr lang="en-US" sz="2800" dirty="0" smtClean="0">
                <a:solidFill>
                  <a:schemeClr val="bg2">
                    <a:lumMod val="10000"/>
                  </a:schemeClr>
                </a:solidFill>
              </a:rPr>
              <a:t>Test on ABI table: 10 million points</a:t>
            </a:r>
          </a:p>
        </p:txBody>
      </p:sp>
      <p:sp>
        <p:nvSpPr>
          <p:cNvPr id="4" name="TextBox 3"/>
          <p:cNvSpPr txBox="1"/>
          <p:nvPr/>
        </p:nvSpPr>
        <p:spPr>
          <a:xfrm>
            <a:off x="608012" y="2133600"/>
            <a:ext cx="11125200" cy="147732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solidFill>
                  <a:srgbClr val="424545"/>
                </a:solidFill>
                <a:latin typeface="Lucida Console"/>
                <a:cs typeface="Lucida Console"/>
              </a:rPr>
              <a:t>SQL&gt; create index </a:t>
            </a:r>
            <a:r>
              <a:rPr lang="en-US" dirty="0" err="1" smtClean="0">
                <a:solidFill>
                  <a:srgbClr val="424545"/>
                </a:solidFill>
                <a:latin typeface="Lucida Console"/>
                <a:cs typeface="Lucida Console"/>
              </a:rPr>
              <a:t>sidx</a:t>
            </a:r>
            <a:r>
              <a:rPr lang="en-US" dirty="0" smtClean="0">
                <a:solidFill>
                  <a:srgbClr val="424545"/>
                </a:solidFill>
                <a:latin typeface="Lucida Console"/>
                <a:cs typeface="Lucida Console"/>
              </a:rPr>
              <a:t> on </a:t>
            </a:r>
            <a:r>
              <a:rPr lang="en-US" dirty="0" err="1" smtClean="0">
                <a:solidFill>
                  <a:srgbClr val="424545"/>
                </a:solidFill>
                <a:latin typeface="Lucida Console"/>
                <a:cs typeface="Lucida Console"/>
              </a:rPr>
              <a:t>abi(geometry</a:t>
            </a:r>
            <a:r>
              <a:rPr lang="en-US" dirty="0" smtClean="0">
                <a:solidFill>
                  <a:srgbClr val="424545"/>
                </a:solidFill>
                <a:latin typeface="Lucida Console"/>
                <a:cs typeface="Lucida Console"/>
              </a:rPr>
              <a:t>) </a:t>
            </a:r>
            <a:r>
              <a:rPr lang="en-US" dirty="0" err="1" smtClean="0">
                <a:solidFill>
                  <a:srgbClr val="424545"/>
                </a:solidFill>
                <a:latin typeface="Lucida Console"/>
                <a:cs typeface="Lucida Console"/>
              </a:rPr>
              <a:t>indextype</a:t>
            </a:r>
            <a:r>
              <a:rPr lang="en-US" dirty="0" smtClean="0">
                <a:solidFill>
                  <a:srgbClr val="424545"/>
                </a:solidFill>
                <a:latin typeface="Lucida Console"/>
                <a:cs typeface="Lucida Console"/>
              </a:rPr>
              <a:t> is mdsys.spatial_index_v2 parameters ('</a:t>
            </a:r>
            <a:r>
              <a:rPr lang="en-US" dirty="0" err="1" smtClean="0">
                <a:solidFill>
                  <a:srgbClr val="424545"/>
                </a:solidFill>
                <a:latin typeface="Lucida Console"/>
                <a:cs typeface="Lucida Console"/>
              </a:rPr>
              <a:t>layer_gtype</a:t>
            </a:r>
            <a:r>
              <a:rPr lang="en-US" dirty="0" smtClean="0">
                <a:solidFill>
                  <a:srgbClr val="424545"/>
                </a:solidFill>
                <a:latin typeface="Lucida Console"/>
                <a:cs typeface="Lucida Console"/>
              </a:rPr>
              <a:t>=POINT');</a:t>
            </a:r>
          </a:p>
          <a:p>
            <a:r>
              <a:rPr lang="en-US" dirty="0" smtClean="0">
                <a:solidFill>
                  <a:srgbClr val="424545"/>
                </a:solidFill>
                <a:latin typeface="Lucida Console"/>
                <a:cs typeface="Lucida Console"/>
              </a:rPr>
              <a:t> </a:t>
            </a:r>
          </a:p>
          <a:p>
            <a:r>
              <a:rPr lang="en-US" dirty="0" smtClean="0">
                <a:solidFill>
                  <a:srgbClr val="424545"/>
                </a:solidFill>
                <a:latin typeface="Lucida Console"/>
                <a:cs typeface="Lucida Console"/>
              </a:rPr>
              <a:t>Index created. </a:t>
            </a:r>
          </a:p>
          <a:p>
            <a:r>
              <a:rPr lang="en-US" dirty="0" smtClean="0">
                <a:solidFill>
                  <a:srgbClr val="424545"/>
                </a:solidFill>
                <a:latin typeface="Lucida Console"/>
                <a:cs typeface="Lucida Console"/>
              </a:rPr>
              <a:t>Elapsed: </a:t>
            </a:r>
            <a:r>
              <a:rPr lang="en-US" b="1" dirty="0" smtClean="0">
                <a:solidFill>
                  <a:srgbClr val="F80000"/>
                </a:solidFill>
                <a:latin typeface="Lucida Console"/>
                <a:cs typeface="Lucida Console"/>
              </a:rPr>
              <a:t>00:13:15.34 </a:t>
            </a:r>
          </a:p>
        </p:txBody>
      </p:sp>
      <p:sp>
        <p:nvSpPr>
          <p:cNvPr id="5" name="TextBox 4"/>
          <p:cNvSpPr txBox="1"/>
          <p:nvPr/>
        </p:nvSpPr>
        <p:spPr>
          <a:xfrm>
            <a:off x="608012" y="4007584"/>
            <a:ext cx="11125200" cy="147732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solidFill>
                  <a:srgbClr val="424545"/>
                </a:solidFill>
                <a:latin typeface="Lucida Console"/>
                <a:cs typeface="Lucida Console"/>
              </a:rPr>
              <a:t>SQL&gt; create index </a:t>
            </a:r>
            <a:r>
              <a:rPr lang="en-US" dirty="0" err="1" smtClean="0">
                <a:solidFill>
                  <a:srgbClr val="424545"/>
                </a:solidFill>
                <a:latin typeface="Lucida Console"/>
                <a:cs typeface="Lucida Console"/>
              </a:rPr>
              <a:t>sidx</a:t>
            </a:r>
            <a:r>
              <a:rPr lang="en-US" dirty="0" smtClean="0">
                <a:solidFill>
                  <a:srgbClr val="424545"/>
                </a:solidFill>
                <a:latin typeface="Lucida Console"/>
                <a:cs typeface="Lucida Console"/>
              </a:rPr>
              <a:t> on </a:t>
            </a:r>
            <a:r>
              <a:rPr lang="en-US" dirty="0" err="1" smtClean="0">
                <a:solidFill>
                  <a:srgbClr val="424545"/>
                </a:solidFill>
                <a:latin typeface="Lucida Console"/>
                <a:cs typeface="Lucida Console"/>
              </a:rPr>
              <a:t>abi</a:t>
            </a:r>
            <a:r>
              <a:rPr lang="en-US" dirty="0" smtClean="0">
                <a:solidFill>
                  <a:srgbClr val="424545"/>
                </a:solidFill>
                <a:latin typeface="Lucida Console"/>
                <a:cs typeface="Lucida Console"/>
              </a:rPr>
              <a:t>(geometry) </a:t>
            </a:r>
            <a:r>
              <a:rPr lang="en-US" dirty="0" err="1" smtClean="0">
                <a:solidFill>
                  <a:srgbClr val="424545"/>
                </a:solidFill>
                <a:latin typeface="Lucida Console"/>
                <a:cs typeface="Lucida Console"/>
              </a:rPr>
              <a:t>indextype</a:t>
            </a:r>
            <a:r>
              <a:rPr lang="en-US" dirty="0" smtClean="0">
                <a:solidFill>
                  <a:srgbClr val="424545"/>
                </a:solidFill>
                <a:latin typeface="Lucida Console"/>
                <a:cs typeface="Lucida Console"/>
              </a:rPr>
              <a:t> is mdsys.spatial_index_v2 parameters ('</a:t>
            </a:r>
            <a:r>
              <a:rPr lang="en-US" dirty="0" err="1" smtClean="0">
                <a:solidFill>
                  <a:srgbClr val="424545"/>
                </a:solidFill>
                <a:latin typeface="Lucida Console"/>
                <a:cs typeface="Lucida Console"/>
              </a:rPr>
              <a:t>layer_gtype</a:t>
            </a:r>
            <a:r>
              <a:rPr lang="en-US" dirty="0" smtClean="0">
                <a:solidFill>
                  <a:srgbClr val="424545"/>
                </a:solidFill>
                <a:latin typeface="Lucida Console"/>
                <a:cs typeface="Lucida Console"/>
              </a:rPr>
              <a:t>=POINT </a:t>
            </a:r>
            <a:r>
              <a:rPr lang="en-US" dirty="0" err="1" smtClean="0">
                <a:solidFill>
                  <a:srgbClr val="FF0000"/>
                </a:solidFill>
                <a:latin typeface="Lucida Console"/>
                <a:cs typeface="Lucida Console"/>
              </a:rPr>
              <a:t>cbtree_index</a:t>
            </a:r>
            <a:r>
              <a:rPr lang="en-US" dirty="0" smtClean="0">
                <a:solidFill>
                  <a:srgbClr val="FF0000"/>
                </a:solidFill>
                <a:latin typeface="Lucida Console"/>
                <a:cs typeface="Lucida Console"/>
              </a:rPr>
              <a:t>=true</a:t>
            </a:r>
            <a:r>
              <a:rPr lang="en-US" dirty="0" smtClean="0">
                <a:solidFill>
                  <a:srgbClr val="424545"/>
                </a:solidFill>
                <a:latin typeface="Lucida Console"/>
                <a:cs typeface="Lucida Console"/>
              </a:rPr>
              <a:t>'); </a:t>
            </a:r>
          </a:p>
          <a:p>
            <a:endParaRPr lang="en-US" dirty="0" smtClean="0">
              <a:solidFill>
                <a:srgbClr val="424545"/>
              </a:solidFill>
              <a:latin typeface="Lucida Console"/>
              <a:cs typeface="Lucida Console"/>
            </a:endParaRPr>
          </a:p>
          <a:p>
            <a:r>
              <a:rPr lang="en-US" dirty="0" smtClean="0">
                <a:solidFill>
                  <a:srgbClr val="424545"/>
                </a:solidFill>
                <a:latin typeface="Lucida Console"/>
                <a:cs typeface="Lucida Console"/>
              </a:rPr>
              <a:t>Index created. </a:t>
            </a:r>
          </a:p>
          <a:p>
            <a:r>
              <a:rPr lang="en-US" dirty="0" smtClean="0">
                <a:solidFill>
                  <a:srgbClr val="424545"/>
                </a:solidFill>
                <a:latin typeface="Lucida Console"/>
                <a:cs typeface="Lucida Console"/>
              </a:rPr>
              <a:t>Elapsed: </a:t>
            </a:r>
            <a:r>
              <a:rPr lang="en-US" b="1" dirty="0" smtClean="0">
                <a:solidFill>
                  <a:srgbClr val="F80000"/>
                </a:solidFill>
                <a:latin typeface="Lucida Console"/>
                <a:cs typeface="Lucida Console"/>
              </a:rPr>
              <a:t>00:00:15.40</a:t>
            </a:r>
          </a:p>
        </p:txBody>
      </p:sp>
    </p:spTree>
    <p:extLst>
      <p:ext uri="{BB962C8B-B14F-4D97-AF65-F5344CB8AC3E}">
        <p14:creationId xmlns:p14="http://schemas.microsoft.com/office/powerpoint/2010/main" val="154077252"/>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p:txBody>
          <a:bodyPr/>
          <a:lstStyle/>
          <a:p>
            <a:pPr lvl="0"/>
            <a:r>
              <a:rPr lang="en-US" smtClean="0"/>
              <a:t>Faster Queries</a:t>
            </a:r>
            <a:endParaRPr lang="en-US" dirty="0"/>
          </a:p>
        </p:txBody>
      </p:sp>
      <p:sp>
        <p:nvSpPr>
          <p:cNvPr id="4" name="TextBox 3"/>
          <p:cNvSpPr txBox="1"/>
          <p:nvPr/>
        </p:nvSpPr>
        <p:spPr>
          <a:xfrm>
            <a:off x="608012" y="1524000"/>
            <a:ext cx="111252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select count(*) from </a:t>
            </a:r>
            <a:r>
              <a:rPr lang="en-US" sz="2000" dirty="0" err="1" smtClean="0">
                <a:solidFill>
                  <a:srgbClr val="424545"/>
                </a:solidFill>
                <a:latin typeface="Lucida Console"/>
                <a:cs typeface="Lucida Console"/>
              </a:rPr>
              <a:t>abi</a:t>
            </a:r>
            <a:r>
              <a:rPr lang="en-US" sz="2000" dirty="0" smtClean="0">
                <a:solidFill>
                  <a:srgbClr val="424545"/>
                </a:solidFill>
                <a:latin typeface="Lucida Console"/>
                <a:cs typeface="Lucida Console"/>
              </a:rPr>
              <a:t>, states </a:t>
            </a:r>
          </a:p>
          <a:p>
            <a:r>
              <a:rPr lang="en-US" sz="2000" dirty="0" smtClean="0">
                <a:solidFill>
                  <a:srgbClr val="424545"/>
                </a:solidFill>
                <a:latin typeface="Lucida Console"/>
                <a:cs typeface="Lucida Console"/>
              </a:rPr>
              <a:t>where </a:t>
            </a:r>
            <a:r>
              <a:rPr lang="en-US" sz="2000" dirty="0" err="1" smtClean="0">
                <a:solidFill>
                  <a:srgbClr val="424545"/>
                </a:solidFill>
                <a:latin typeface="Lucida Console"/>
                <a:cs typeface="Lucida Console"/>
              </a:rPr>
              <a:t>sdo_filter(geometry</a:t>
            </a:r>
            <a:r>
              <a:rPr lang="en-US" sz="2000" dirty="0" smtClean="0">
                <a:solidFill>
                  <a:srgbClr val="424545"/>
                </a:solidFill>
                <a:latin typeface="Lucida Console"/>
                <a:cs typeface="Lucida Console"/>
              </a:rPr>
              <a:t>, </a:t>
            </a:r>
            <a:r>
              <a:rPr lang="en-US" sz="2000" dirty="0" err="1" smtClean="0">
                <a:solidFill>
                  <a:srgbClr val="424545"/>
                </a:solidFill>
                <a:latin typeface="Lucida Console"/>
                <a:cs typeface="Lucida Console"/>
              </a:rPr>
              <a:t>geom</a:t>
            </a:r>
            <a:r>
              <a:rPr lang="en-US" sz="2000" dirty="0" smtClean="0">
                <a:solidFill>
                  <a:srgbClr val="424545"/>
                </a:solidFill>
                <a:latin typeface="Lucida Console"/>
                <a:cs typeface="Lucida Console"/>
              </a:rPr>
              <a:t>) = 'TRUE’;</a:t>
            </a:r>
          </a:p>
        </p:txBody>
      </p:sp>
      <p:sp>
        <p:nvSpPr>
          <p:cNvPr id="5" name="TextBox 4"/>
          <p:cNvSpPr txBox="1"/>
          <p:nvPr/>
        </p:nvSpPr>
        <p:spPr>
          <a:xfrm>
            <a:off x="608012" y="4016514"/>
            <a:ext cx="111252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select count(*) from </a:t>
            </a:r>
            <a:r>
              <a:rPr lang="en-US" sz="2000" dirty="0" err="1" smtClean="0">
                <a:solidFill>
                  <a:srgbClr val="424545"/>
                </a:solidFill>
                <a:latin typeface="Lucida Console"/>
                <a:cs typeface="Lucida Console"/>
              </a:rPr>
              <a:t>abi</a:t>
            </a:r>
            <a:r>
              <a:rPr lang="en-US" sz="2000" dirty="0" smtClean="0">
                <a:solidFill>
                  <a:srgbClr val="424545"/>
                </a:solidFill>
                <a:latin typeface="Lucida Console"/>
                <a:cs typeface="Lucida Console"/>
              </a:rPr>
              <a:t>, counties</a:t>
            </a:r>
          </a:p>
          <a:p>
            <a:r>
              <a:rPr lang="en-US" sz="2000" dirty="0" smtClean="0">
                <a:solidFill>
                  <a:srgbClr val="424545"/>
                </a:solidFill>
                <a:latin typeface="Lucida Console"/>
                <a:cs typeface="Lucida Console"/>
              </a:rPr>
              <a:t>where </a:t>
            </a:r>
            <a:r>
              <a:rPr lang="en-US" sz="2000" dirty="0" err="1" smtClean="0">
                <a:solidFill>
                  <a:srgbClr val="424545"/>
                </a:solidFill>
                <a:latin typeface="Lucida Console"/>
                <a:cs typeface="Lucida Console"/>
              </a:rPr>
              <a:t>sdo_filter(geometry</a:t>
            </a:r>
            <a:r>
              <a:rPr lang="en-US" sz="2000" dirty="0" smtClean="0">
                <a:solidFill>
                  <a:srgbClr val="424545"/>
                </a:solidFill>
                <a:latin typeface="Lucida Console"/>
                <a:cs typeface="Lucida Console"/>
              </a:rPr>
              <a:t>, </a:t>
            </a:r>
            <a:r>
              <a:rPr lang="en-US" sz="2000" dirty="0" err="1" smtClean="0">
                <a:solidFill>
                  <a:srgbClr val="424545"/>
                </a:solidFill>
                <a:latin typeface="Lucida Console"/>
                <a:cs typeface="Lucida Console"/>
              </a:rPr>
              <a:t>geom</a:t>
            </a:r>
            <a:r>
              <a:rPr lang="en-US" sz="2000" dirty="0" smtClean="0">
                <a:solidFill>
                  <a:srgbClr val="424545"/>
                </a:solidFill>
                <a:latin typeface="Lucida Console"/>
                <a:cs typeface="Lucida Console"/>
              </a:rPr>
              <a:t>) = 'TRUE’;</a:t>
            </a:r>
          </a:p>
        </p:txBody>
      </p:sp>
      <p:graphicFrame>
        <p:nvGraphicFramePr>
          <p:cNvPr id="6" name="Table 5"/>
          <p:cNvGraphicFramePr>
            <a:graphicFrameLocks noGrp="1"/>
          </p:cNvGraphicFramePr>
          <p:nvPr/>
        </p:nvGraphicFramePr>
        <p:xfrm>
          <a:off x="608012" y="2438400"/>
          <a:ext cx="8125884" cy="1188720"/>
        </p:xfrm>
        <a:graphic>
          <a:graphicData uri="http://schemas.openxmlformats.org/drawingml/2006/table">
            <a:tbl>
              <a:tblPr firstRow="1" bandRow="1">
                <a:tableStyleId>{5940675A-B579-460E-94D1-54222C63F5DA}</a:tableStyleId>
              </a:tblPr>
              <a:tblGrid>
                <a:gridCol w="2708628"/>
                <a:gridCol w="2708628"/>
                <a:gridCol w="2708628"/>
              </a:tblGrid>
              <a:tr h="370840">
                <a:tc>
                  <a:txBody>
                    <a:bodyPr/>
                    <a:lstStyle/>
                    <a:p>
                      <a:r>
                        <a:rPr lang="en-US" sz="2000" b="1" dirty="0" smtClean="0"/>
                        <a:t>Geodetic or</a:t>
                      </a:r>
                      <a:r>
                        <a:rPr lang="en-US" sz="2000" b="1" baseline="0" dirty="0" smtClean="0"/>
                        <a:t> Projected ?</a:t>
                      </a:r>
                      <a:endParaRPr lang="en-US" sz="2000" b="1" dirty="0"/>
                    </a:p>
                  </a:txBody>
                  <a:tcPr>
                    <a:solidFill>
                      <a:schemeClr val="bg1">
                        <a:lumMod val="85000"/>
                      </a:schemeClr>
                    </a:solidFill>
                  </a:tcPr>
                </a:tc>
                <a:tc>
                  <a:txBody>
                    <a:bodyPr/>
                    <a:lstStyle/>
                    <a:p>
                      <a:r>
                        <a:rPr lang="en-US" sz="2000" b="1" dirty="0" smtClean="0"/>
                        <a:t>R-Tree</a:t>
                      </a:r>
                      <a:endParaRPr lang="en-US" sz="2000" b="1" dirty="0"/>
                    </a:p>
                  </a:txBody>
                  <a:tcPr>
                    <a:solidFill>
                      <a:schemeClr val="bg1">
                        <a:lumMod val="85000"/>
                      </a:schemeClr>
                    </a:solidFill>
                  </a:tcPr>
                </a:tc>
                <a:tc>
                  <a:txBody>
                    <a:bodyPr/>
                    <a:lstStyle/>
                    <a:p>
                      <a:r>
                        <a:rPr lang="en-US" sz="2000" b="1" dirty="0" smtClean="0"/>
                        <a:t>Composite B-Tree</a:t>
                      </a:r>
                      <a:endParaRPr lang="en-US" sz="2000" b="1" dirty="0"/>
                    </a:p>
                  </a:txBody>
                  <a:tcPr>
                    <a:solidFill>
                      <a:schemeClr val="bg1">
                        <a:lumMod val="85000"/>
                      </a:schemeClr>
                    </a:solidFill>
                  </a:tcPr>
                </a:tc>
              </a:tr>
              <a:tr h="370840">
                <a:tc>
                  <a:txBody>
                    <a:bodyPr/>
                    <a:lstStyle/>
                    <a:p>
                      <a:r>
                        <a:rPr lang="en-US" sz="2000" dirty="0" smtClean="0"/>
                        <a:t>Projected</a:t>
                      </a:r>
                      <a:endParaRPr lang="en-US" sz="2000" dirty="0"/>
                    </a:p>
                  </a:txBody>
                  <a:tcPr/>
                </a:tc>
                <a:tc>
                  <a:txBody>
                    <a:bodyPr/>
                    <a:lstStyle/>
                    <a:p>
                      <a:r>
                        <a:rPr lang="en-US" sz="2000" dirty="0" smtClean="0"/>
                        <a:t>00:00:57.51 </a:t>
                      </a:r>
                      <a:endParaRPr lang="en-US" sz="2000" dirty="0"/>
                    </a:p>
                  </a:txBody>
                  <a:tcPr/>
                </a:tc>
                <a:tc>
                  <a:txBody>
                    <a:bodyPr/>
                    <a:lstStyle/>
                    <a:p>
                      <a:r>
                        <a:rPr lang="en-US" sz="2000" dirty="0" smtClean="0">
                          <a:solidFill>
                            <a:srgbClr val="F80000"/>
                          </a:solidFill>
                        </a:rPr>
                        <a:t>00:00:16.12 </a:t>
                      </a:r>
                      <a:endParaRPr lang="en-US" sz="2000" dirty="0">
                        <a:solidFill>
                          <a:srgbClr val="F80000"/>
                        </a:solidFill>
                      </a:endParaRPr>
                    </a:p>
                  </a:txBody>
                  <a:tcPr/>
                </a:tc>
              </a:tr>
              <a:tr h="370840">
                <a:tc>
                  <a:txBody>
                    <a:bodyPr/>
                    <a:lstStyle/>
                    <a:p>
                      <a:r>
                        <a:rPr lang="en-US" sz="2000" dirty="0" smtClean="0"/>
                        <a:t>Geodetic</a:t>
                      </a:r>
                      <a:endParaRPr lang="en-US" sz="2000" dirty="0"/>
                    </a:p>
                  </a:txBody>
                  <a:tcPr/>
                </a:tc>
                <a:tc>
                  <a:txBody>
                    <a:bodyPr/>
                    <a:lstStyle/>
                    <a:p>
                      <a:r>
                        <a:rPr lang="en-US" sz="2000" dirty="0" smtClean="0"/>
                        <a:t>00:00:43.30 </a:t>
                      </a:r>
                      <a:endParaRPr lang="en-US" sz="2000" dirty="0"/>
                    </a:p>
                  </a:txBody>
                  <a:tcPr/>
                </a:tc>
                <a:tc>
                  <a:txBody>
                    <a:bodyPr/>
                    <a:lstStyle/>
                    <a:p>
                      <a:r>
                        <a:rPr lang="en-US" sz="2000" dirty="0" smtClean="0">
                          <a:solidFill>
                            <a:srgbClr val="F80000"/>
                          </a:solidFill>
                        </a:rPr>
                        <a:t>00:00:15.51 </a:t>
                      </a:r>
                      <a:endParaRPr lang="en-US" sz="2000" dirty="0">
                        <a:solidFill>
                          <a:srgbClr val="F80000"/>
                        </a:solidFill>
                      </a:endParaRPr>
                    </a:p>
                  </a:txBody>
                  <a:tcPr/>
                </a:tc>
              </a:tr>
            </a:tbl>
          </a:graphicData>
        </a:graphic>
      </p:graphicFrame>
      <p:graphicFrame>
        <p:nvGraphicFramePr>
          <p:cNvPr id="7" name="Table 6"/>
          <p:cNvGraphicFramePr>
            <a:graphicFrameLocks noGrp="1"/>
          </p:cNvGraphicFramePr>
          <p:nvPr/>
        </p:nvGraphicFramePr>
        <p:xfrm>
          <a:off x="608012" y="4907280"/>
          <a:ext cx="8125884" cy="1188720"/>
        </p:xfrm>
        <a:graphic>
          <a:graphicData uri="http://schemas.openxmlformats.org/drawingml/2006/table">
            <a:tbl>
              <a:tblPr firstRow="1" bandRow="1">
                <a:tableStyleId>{5940675A-B579-460E-94D1-54222C63F5DA}</a:tableStyleId>
              </a:tblPr>
              <a:tblGrid>
                <a:gridCol w="2708628"/>
                <a:gridCol w="2708628"/>
                <a:gridCol w="2708628"/>
              </a:tblGrid>
              <a:tr h="370840">
                <a:tc>
                  <a:txBody>
                    <a:bodyPr/>
                    <a:lstStyle/>
                    <a:p>
                      <a:r>
                        <a:rPr lang="en-US" sz="2000" b="1" dirty="0" smtClean="0"/>
                        <a:t>Geodetic or</a:t>
                      </a:r>
                      <a:r>
                        <a:rPr lang="en-US" sz="2000" b="1" baseline="0" dirty="0" smtClean="0"/>
                        <a:t> Projected ?</a:t>
                      </a:r>
                      <a:endParaRPr lang="en-US" sz="2000" b="1" dirty="0"/>
                    </a:p>
                  </a:txBody>
                  <a:tcPr>
                    <a:solidFill>
                      <a:schemeClr val="bg1">
                        <a:lumMod val="85000"/>
                      </a:schemeClr>
                    </a:solidFill>
                  </a:tcPr>
                </a:tc>
                <a:tc>
                  <a:txBody>
                    <a:bodyPr/>
                    <a:lstStyle/>
                    <a:p>
                      <a:r>
                        <a:rPr lang="en-US" sz="2000" b="1" dirty="0" smtClean="0"/>
                        <a:t>R-Tree</a:t>
                      </a:r>
                      <a:endParaRPr lang="en-US" sz="2000" b="1" dirty="0"/>
                    </a:p>
                  </a:txBody>
                  <a:tcPr>
                    <a:solidFill>
                      <a:schemeClr val="bg1">
                        <a:lumMod val="85000"/>
                      </a:schemeClr>
                    </a:solidFill>
                  </a:tcPr>
                </a:tc>
                <a:tc>
                  <a:txBody>
                    <a:bodyPr/>
                    <a:lstStyle/>
                    <a:p>
                      <a:r>
                        <a:rPr lang="en-US" sz="2000" b="1" dirty="0" smtClean="0"/>
                        <a:t>Composite B-Tree</a:t>
                      </a:r>
                      <a:endParaRPr lang="en-US" sz="2000" b="1" dirty="0"/>
                    </a:p>
                  </a:txBody>
                  <a:tcPr>
                    <a:solidFill>
                      <a:schemeClr val="bg1">
                        <a:lumMod val="85000"/>
                      </a:schemeClr>
                    </a:solidFill>
                  </a:tcPr>
                </a:tc>
              </a:tr>
              <a:tr h="370840">
                <a:tc>
                  <a:txBody>
                    <a:bodyPr/>
                    <a:lstStyle/>
                    <a:p>
                      <a:r>
                        <a:rPr lang="en-US" sz="2000" dirty="0" smtClean="0"/>
                        <a:t>Projected</a:t>
                      </a:r>
                      <a:endParaRPr lang="en-US" sz="2000" dirty="0"/>
                    </a:p>
                  </a:txBody>
                  <a:tcPr/>
                </a:tc>
                <a:tc>
                  <a:txBody>
                    <a:bodyPr/>
                    <a:lstStyle/>
                    <a:p>
                      <a:r>
                        <a:rPr lang="en-US" sz="2000" dirty="0" smtClean="0"/>
                        <a:t>00:01:09.81 </a:t>
                      </a:r>
                      <a:endParaRPr lang="en-US" sz="2000" dirty="0"/>
                    </a:p>
                  </a:txBody>
                  <a:tcPr/>
                </a:tc>
                <a:tc>
                  <a:txBody>
                    <a:bodyPr/>
                    <a:lstStyle/>
                    <a:p>
                      <a:r>
                        <a:rPr lang="en-US" sz="2000" dirty="0" smtClean="0"/>
                        <a:t>00:01:06.77 </a:t>
                      </a:r>
                      <a:endParaRPr lang="en-US" sz="2000" dirty="0"/>
                    </a:p>
                  </a:txBody>
                  <a:tcPr/>
                </a:tc>
              </a:tr>
              <a:tr h="370840">
                <a:tc>
                  <a:txBody>
                    <a:bodyPr/>
                    <a:lstStyle/>
                    <a:p>
                      <a:r>
                        <a:rPr lang="en-US" sz="2000" dirty="0" smtClean="0"/>
                        <a:t>Geodetic</a:t>
                      </a:r>
                      <a:endParaRPr lang="en-US" sz="2000" dirty="0"/>
                    </a:p>
                  </a:txBody>
                  <a:tcPr/>
                </a:tc>
                <a:tc>
                  <a:txBody>
                    <a:bodyPr/>
                    <a:lstStyle/>
                    <a:p>
                      <a:r>
                        <a:rPr lang="en-US" sz="2000" dirty="0" smtClean="0"/>
                        <a:t>00:00:54.94 </a:t>
                      </a:r>
                      <a:endParaRPr lang="en-US" sz="2000" dirty="0"/>
                    </a:p>
                  </a:txBody>
                  <a:tcPr/>
                </a:tc>
                <a:tc>
                  <a:txBody>
                    <a:bodyPr/>
                    <a:lstStyle/>
                    <a:p>
                      <a:r>
                        <a:rPr lang="en-US" sz="2000" dirty="0" smtClean="0"/>
                        <a:t>00:01:11.83 </a:t>
                      </a:r>
                      <a:endParaRPr lang="en-US" sz="2000" dirty="0"/>
                    </a:p>
                  </a:txBody>
                  <a:tcPr/>
                </a:tc>
              </a:tr>
            </a:tbl>
          </a:graphicData>
        </a:graphic>
      </p:graphicFrame>
    </p:spTree>
    <p:extLst>
      <p:ext uri="{BB962C8B-B14F-4D97-AF65-F5344CB8AC3E}">
        <p14:creationId xmlns:p14="http://schemas.microsoft.com/office/powerpoint/2010/main" val="15407725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p:txBody>
          <a:bodyPr/>
          <a:lstStyle/>
          <a:p>
            <a:pPr lvl="0"/>
            <a:r>
              <a:rPr lang="en-US" smtClean="0"/>
              <a:t>Performance Improvements</a:t>
            </a:r>
            <a:endParaRPr lang="en-US" dirty="0"/>
          </a:p>
        </p:txBody>
      </p:sp>
      <p:sp>
        <p:nvSpPr>
          <p:cNvPr id="5" name="Content Placeholder 4"/>
          <p:cNvSpPr>
            <a:spLocks noGrp="1"/>
          </p:cNvSpPr>
          <p:nvPr>
            <p:ph idx="1"/>
          </p:nvPr>
        </p:nvSpPr>
        <p:spPr/>
        <p:txBody>
          <a:bodyPr/>
          <a:lstStyle/>
          <a:p>
            <a:pPr lvl="0"/>
            <a:r>
              <a:rPr lang="en-US" dirty="0" smtClean="0"/>
              <a:t>Improved </a:t>
            </a:r>
            <a:r>
              <a:rPr lang="en-US" b="1" dirty="0" smtClean="0"/>
              <a:t>index creation </a:t>
            </a:r>
            <a:r>
              <a:rPr lang="en-US" dirty="0" smtClean="0"/>
              <a:t>performance</a:t>
            </a:r>
          </a:p>
          <a:p>
            <a:pPr lvl="1"/>
            <a:r>
              <a:rPr lang="en-US" dirty="0" smtClean="0"/>
              <a:t>Using Global Temporary Tables for intermediate steps</a:t>
            </a:r>
          </a:p>
          <a:p>
            <a:pPr lvl="1"/>
            <a:r>
              <a:rPr lang="en-US" dirty="0" smtClean="0"/>
              <a:t>Reduced redo by a factor 3</a:t>
            </a:r>
          </a:p>
          <a:p>
            <a:pPr lvl="1"/>
            <a:r>
              <a:rPr lang="en-US" dirty="0" smtClean="0"/>
              <a:t>2 to 3 times faster</a:t>
            </a:r>
          </a:p>
          <a:p>
            <a:r>
              <a:rPr lang="en-US" dirty="0" smtClean="0"/>
              <a:t>Improved </a:t>
            </a:r>
            <a:r>
              <a:rPr lang="en-US" b="1" dirty="0" smtClean="0"/>
              <a:t>index statistics collection </a:t>
            </a:r>
            <a:r>
              <a:rPr lang="en-US" dirty="0" smtClean="0"/>
              <a:t>performance</a:t>
            </a:r>
          </a:p>
          <a:p>
            <a:pPr lvl="1"/>
            <a:r>
              <a:rPr lang="en-US" dirty="0" smtClean="0"/>
              <a:t>Index Stats for 100 million rows</a:t>
            </a:r>
          </a:p>
          <a:p>
            <a:pPr lvl="1"/>
            <a:r>
              <a:rPr lang="en-US" dirty="0" smtClean="0"/>
              <a:t>Redo:  772k (183,563,073 </a:t>
            </a:r>
            <a:r>
              <a:rPr lang="en-US" dirty="0" err="1" smtClean="0"/>
              <a:t>MBRs</a:t>
            </a:r>
            <a:r>
              <a:rPr lang="en-US" dirty="0" smtClean="0"/>
              <a:t> in 512 rows) </a:t>
            </a:r>
          </a:p>
          <a:p>
            <a:pPr lvl="1"/>
            <a:r>
              <a:rPr lang="en-US" dirty="0" smtClean="0"/>
              <a:t>total collection elapsed time was 00:02:20.62 minutes</a:t>
            </a:r>
          </a:p>
          <a:p>
            <a:endParaRPr lang="en-US" dirty="0"/>
          </a:p>
        </p:txBody>
      </p:sp>
    </p:spTree>
    <p:extLst>
      <p:ext uri="{BB962C8B-B14F-4D97-AF65-F5344CB8AC3E}">
        <p14:creationId xmlns:p14="http://schemas.microsoft.com/office/powerpoint/2010/main" val="154077252"/>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prstGeom prst="rect">
            <a:avLst/>
          </a:prstGeom>
        </p:spPr>
        <p:txBody>
          <a:bodyPr>
            <a:normAutofit/>
          </a:bodyPr>
          <a:lstStyle/>
          <a:p>
            <a:pPr lvl="0">
              <a:defRPr sz="1800">
                <a:solidFill>
                  <a:srgbClr val="000000"/>
                </a:solidFill>
              </a:defRPr>
            </a:pPr>
            <a:r>
              <a:rPr sz="3600" dirty="0">
                <a:solidFill>
                  <a:srgbClr val="5F5F5F"/>
                </a:solidFill>
              </a:rPr>
              <a:t>Location</a:t>
            </a:r>
            <a:r>
              <a:rPr sz="3600" dirty="0" smtClean="0">
                <a:solidFill>
                  <a:srgbClr val="5F5F5F"/>
                </a:solidFill>
              </a:rPr>
              <a:t> </a:t>
            </a:r>
            <a:r>
              <a:rPr lang="en-US" sz="3600" dirty="0" smtClean="0">
                <a:solidFill>
                  <a:srgbClr val="5F5F5F"/>
                </a:solidFill>
              </a:rPr>
              <a:t>Tr</a:t>
            </a:r>
            <a:r>
              <a:rPr sz="3600" dirty="0" smtClean="0">
                <a:solidFill>
                  <a:srgbClr val="5F5F5F"/>
                </a:solidFill>
              </a:rPr>
              <a:t>acking</a:t>
            </a:r>
            <a:r>
              <a:rPr lang="en-US" sz="3600" dirty="0" smtClean="0">
                <a:solidFill>
                  <a:srgbClr val="5F5F5F"/>
                </a:solidFill>
              </a:rPr>
              <a:t> APIs</a:t>
            </a:r>
            <a:endParaRPr sz="3600" dirty="0">
              <a:solidFill>
                <a:srgbClr val="5F5F5F"/>
              </a:solidFill>
            </a:endParaRPr>
          </a:p>
        </p:txBody>
      </p:sp>
      <p:sp>
        <p:nvSpPr>
          <p:cNvPr id="278" name="Shape 278"/>
          <p:cNvSpPr/>
          <p:nvPr/>
        </p:nvSpPr>
        <p:spPr>
          <a:xfrm>
            <a:off x="6475412" y="533400"/>
            <a:ext cx="5152588" cy="564770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228600" lvl="0" indent="-228600">
              <a:lnSpc>
                <a:spcPct val="90000"/>
              </a:lnSpc>
              <a:spcBef>
                <a:spcPts val="1200"/>
              </a:spcBef>
              <a:buClr>
                <a:srgbClr val="9F9F9F"/>
              </a:buClr>
              <a:buSzPct val="100000"/>
              <a:buFont typeface="Arial"/>
              <a:buChar char="•"/>
              <a:defRPr>
                <a:solidFill>
                  <a:srgbClr val="000000"/>
                </a:solidFill>
              </a:defRPr>
            </a:pPr>
            <a:r>
              <a:rPr sz="2800" dirty="0" smtClean="0">
                <a:solidFill>
                  <a:srgbClr val="5F5F5F"/>
                </a:solidFill>
              </a:rPr>
              <a:t>Enhanced </a:t>
            </a:r>
            <a:r>
              <a:rPr sz="2800" dirty="0">
                <a:solidFill>
                  <a:srgbClr val="5F5F5F"/>
                </a:solidFill>
              </a:rPr>
              <a:t>“point in polygon” analysis </a:t>
            </a:r>
          </a:p>
          <a:p>
            <a:pPr marL="502919" lvl="1" indent="-228600">
              <a:lnSpc>
                <a:spcPct val="90000"/>
              </a:lnSpc>
              <a:spcBef>
                <a:spcPts val="800"/>
              </a:spcBef>
              <a:buClr>
                <a:srgbClr val="9F9F9F"/>
              </a:buClr>
              <a:buSzPct val="100000"/>
              <a:buFont typeface="Arial"/>
              <a:buChar char="–"/>
              <a:defRPr>
                <a:solidFill>
                  <a:srgbClr val="000000"/>
                </a:solidFill>
              </a:defRPr>
            </a:pPr>
            <a:r>
              <a:rPr sz="2400" dirty="0">
                <a:solidFill>
                  <a:srgbClr val="5F5F5F"/>
                </a:solidFill>
              </a:rPr>
              <a:t>Parallel polygon analysis for multiple moving objects and tracking regions</a:t>
            </a:r>
          </a:p>
          <a:p>
            <a:pPr marL="502919" lvl="1" indent="-228600">
              <a:lnSpc>
                <a:spcPct val="90000"/>
              </a:lnSpc>
              <a:spcBef>
                <a:spcPts val="800"/>
              </a:spcBef>
              <a:buClr>
                <a:srgbClr val="9F9F9F"/>
              </a:buClr>
              <a:buSzPct val="100000"/>
              <a:buFont typeface="Arial"/>
              <a:buChar char="–"/>
              <a:defRPr>
                <a:solidFill>
                  <a:srgbClr val="000000"/>
                </a:solidFill>
              </a:defRPr>
            </a:pPr>
            <a:r>
              <a:rPr sz="2400" dirty="0">
                <a:solidFill>
                  <a:srgbClr val="5F5F5F"/>
                </a:solidFill>
              </a:rPr>
              <a:t> track millions of moving objects against thousands of regions</a:t>
            </a:r>
          </a:p>
          <a:p>
            <a:pPr marL="228600" lvl="0" indent="-228600">
              <a:lnSpc>
                <a:spcPct val="90000"/>
              </a:lnSpc>
              <a:spcBef>
                <a:spcPts val="1200"/>
              </a:spcBef>
              <a:buClr>
                <a:srgbClr val="9F9F9F"/>
              </a:buClr>
              <a:buSzPct val="100000"/>
              <a:buFont typeface="Arial"/>
              <a:buChar char="•"/>
              <a:defRPr>
                <a:solidFill>
                  <a:srgbClr val="000000"/>
                </a:solidFill>
              </a:defRPr>
            </a:pPr>
            <a:r>
              <a:rPr sz="2800" dirty="0">
                <a:solidFill>
                  <a:srgbClr val="5F5F5F"/>
                </a:solidFill>
              </a:rPr>
              <a:t>Designed </a:t>
            </a:r>
            <a:r>
              <a:rPr lang="en-US" sz="2800" dirty="0" smtClean="0">
                <a:solidFill>
                  <a:srgbClr val="5F5F5F"/>
                </a:solidFill>
              </a:rPr>
              <a:t>for cloud based </a:t>
            </a:r>
            <a:r>
              <a:rPr sz="2800" dirty="0" smtClean="0">
                <a:solidFill>
                  <a:srgbClr val="5F5F5F"/>
                </a:solidFill>
              </a:rPr>
              <a:t>tracking </a:t>
            </a:r>
            <a:r>
              <a:rPr sz="2800" dirty="0">
                <a:solidFill>
                  <a:srgbClr val="5F5F5F"/>
                </a:solidFill>
              </a:rPr>
              <a:t>services  </a:t>
            </a:r>
            <a:endParaRPr lang="en-US" sz="2800" dirty="0" smtClean="0">
              <a:solidFill>
                <a:srgbClr val="5F5F5F"/>
              </a:solidFill>
            </a:endParaRPr>
          </a:p>
          <a:p>
            <a:pPr marL="228600" lvl="0" indent="-228600">
              <a:lnSpc>
                <a:spcPct val="90000"/>
              </a:lnSpc>
              <a:spcBef>
                <a:spcPts val="1200"/>
              </a:spcBef>
              <a:buClr>
                <a:srgbClr val="9F9F9F"/>
              </a:buClr>
              <a:buSzPct val="100000"/>
              <a:buFont typeface="Arial"/>
              <a:buChar char="•"/>
              <a:defRPr>
                <a:solidFill>
                  <a:srgbClr val="000000"/>
                </a:solidFill>
              </a:defRPr>
            </a:pPr>
            <a:r>
              <a:rPr lang="en-US" sz="2800" dirty="0" smtClean="0">
                <a:solidFill>
                  <a:srgbClr val="5F5F5F"/>
                </a:solidFill>
              </a:rPr>
              <a:t>PL/SQL API</a:t>
            </a:r>
            <a:endParaRPr sz="2800" dirty="0" smtClean="0">
              <a:solidFill>
                <a:srgbClr val="5F5F5F"/>
              </a:solidFill>
            </a:endParaRPr>
          </a:p>
          <a:p>
            <a:pPr marL="228600" lvl="0" indent="-228600">
              <a:lnSpc>
                <a:spcPct val="90000"/>
              </a:lnSpc>
              <a:spcBef>
                <a:spcPts val="1200"/>
              </a:spcBef>
              <a:buClr>
                <a:srgbClr val="9F9F9F"/>
              </a:buClr>
              <a:buSzPct val="100000"/>
              <a:buFont typeface="Arial"/>
              <a:buChar char="•"/>
              <a:defRPr>
                <a:solidFill>
                  <a:srgbClr val="000000"/>
                </a:solidFill>
              </a:defRPr>
            </a:pPr>
            <a:r>
              <a:rPr lang="en-US" sz="2800" dirty="0" smtClean="0">
                <a:solidFill>
                  <a:srgbClr val="5F5F5F"/>
                </a:solidFill>
              </a:rPr>
              <a:t>Also Java API using JMX </a:t>
            </a:r>
          </a:p>
          <a:p>
            <a:pPr marL="228600" lvl="0" indent="-228600">
              <a:lnSpc>
                <a:spcPct val="90000"/>
              </a:lnSpc>
              <a:spcBef>
                <a:spcPts val="1200"/>
              </a:spcBef>
              <a:buClr>
                <a:srgbClr val="9F9F9F"/>
              </a:buClr>
              <a:buSzPct val="100000"/>
              <a:buFont typeface="Arial"/>
              <a:buChar char="•"/>
              <a:defRPr>
                <a:solidFill>
                  <a:srgbClr val="000000"/>
                </a:solidFill>
              </a:defRPr>
            </a:pPr>
            <a:r>
              <a:rPr lang="en-US" sz="2800" dirty="0" smtClean="0">
                <a:solidFill>
                  <a:srgbClr val="5F5F5F"/>
                </a:solidFill>
              </a:rPr>
              <a:t>Capture and track location-based events for very large volumes of moving objects</a:t>
            </a:r>
            <a:endParaRPr lang="en-US" sz="2800" dirty="0">
              <a:solidFill>
                <a:srgbClr val="5F5F5F"/>
              </a:solidFill>
            </a:endParaRPr>
          </a:p>
        </p:txBody>
      </p:sp>
      <p:grpSp>
        <p:nvGrpSpPr>
          <p:cNvPr id="2" name="Group 37"/>
          <p:cNvGrpSpPr/>
          <p:nvPr/>
        </p:nvGrpSpPr>
        <p:grpSpPr>
          <a:xfrm>
            <a:off x="379412" y="1981200"/>
            <a:ext cx="5334000" cy="3886200"/>
            <a:chOff x="379412" y="1981200"/>
            <a:chExt cx="5334000" cy="3886200"/>
          </a:xfrm>
        </p:grpSpPr>
        <p:sp>
          <p:nvSpPr>
            <p:cNvPr id="8" name="Rectangle 7"/>
            <p:cNvSpPr/>
            <p:nvPr/>
          </p:nvSpPr>
          <p:spPr>
            <a:xfrm>
              <a:off x="379412" y="1981200"/>
              <a:ext cx="5334000" cy="3886200"/>
            </a:xfrm>
            <a:prstGeom prst="rect">
              <a:avLst/>
            </a:prstGeom>
            <a:noFill/>
            <a:ln w="19050">
              <a:solidFill>
                <a:srgbClr val="7F7F7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TextBox 8"/>
            <p:cNvSpPr txBox="1"/>
            <p:nvPr/>
          </p:nvSpPr>
          <p:spPr>
            <a:xfrm>
              <a:off x="531812" y="2286000"/>
              <a:ext cx="2133600" cy="609600"/>
            </a:xfrm>
            <a:prstGeom prst="rect">
              <a:avLst/>
            </a:prstGeom>
            <a:solidFill>
              <a:schemeClr val="accent1">
                <a:lumMod val="40000"/>
                <a:lumOff val="60000"/>
              </a:schemeClr>
            </a:solidFill>
            <a:ln>
              <a:solidFill>
                <a:srgbClr val="000000"/>
              </a:solidFill>
            </a:ln>
          </p:spPr>
          <p:txBody>
            <a:bodyPr wrap="square" lIns="0" tIns="0" rIns="0" bIns="0" rtlCol="0">
              <a:noAutofit/>
            </a:bodyPr>
            <a:lstStyle/>
            <a:p>
              <a:pPr algn="ctr">
                <a:lnSpc>
                  <a:spcPct val="90000"/>
                </a:lnSpc>
              </a:pPr>
              <a:r>
                <a:rPr lang="en-US" dirty="0" smtClean="0"/>
                <a:t>User created Tracking Regions</a:t>
              </a:r>
              <a:endParaRPr lang="en-US" dirty="0"/>
            </a:p>
          </p:txBody>
        </p:sp>
        <p:sp>
          <p:nvSpPr>
            <p:cNvPr id="10" name="TextBox 9"/>
            <p:cNvSpPr txBox="1"/>
            <p:nvPr/>
          </p:nvSpPr>
          <p:spPr>
            <a:xfrm>
              <a:off x="3198812" y="2286000"/>
              <a:ext cx="2057400" cy="609600"/>
            </a:xfrm>
            <a:prstGeom prst="rect">
              <a:avLst/>
            </a:prstGeom>
            <a:solidFill>
              <a:schemeClr val="accent1">
                <a:lumMod val="40000"/>
                <a:lumOff val="60000"/>
              </a:schemeClr>
            </a:solidFill>
            <a:ln>
              <a:solidFill>
                <a:srgbClr val="000000"/>
              </a:solidFill>
            </a:ln>
          </p:spPr>
          <p:txBody>
            <a:bodyPr wrap="square" lIns="0" tIns="0" rIns="0" bIns="0" rtlCol="0">
              <a:noAutofit/>
            </a:bodyPr>
            <a:lstStyle/>
            <a:p>
              <a:pPr algn="ctr">
                <a:lnSpc>
                  <a:spcPct val="90000"/>
                </a:lnSpc>
              </a:pPr>
              <a:r>
                <a:rPr lang="en-US" dirty="0" smtClean="0"/>
                <a:t>User Objects to be tracked</a:t>
              </a:r>
              <a:endParaRPr lang="en-US" dirty="0"/>
            </a:p>
          </p:txBody>
        </p:sp>
        <p:sp>
          <p:nvSpPr>
            <p:cNvPr id="16" name="TextBox 15"/>
            <p:cNvSpPr txBox="1"/>
            <p:nvPr/>
          </p:nvSpPr>
          <p:spPr>
            <a:xfrm>
              <a:off x="1674812" y="3733800"/>
              <a:ext cx="990600" cy="609600"/>
            </a:xfrm>
            <a:prstGeom prst="rect">
              <a:avLst/>
            </a:prstGeom>
            <a:noFill/>
          </p:spPr>
          <p:txBody>
            <a:bodyPr wrap="square" lIns="0" tIns="0" rIns="0" bIns="0" rtlCol="0">
              <a:noAutofit/>
            </a:bodyPr>
            <a:lstStyle/>
            <a:p>
              <a:pPr>
                <a:lnSpc>
                  <a:spcPct val="90000"/>
                </a:lnSpc>
              </a:pPr>
              <a:r>
                <a:rPr lang="en-US" sz="1600" dirty="0" smtClean="0"/>
                <a:t>Generate processing messages</a:t>
              </a:r>
              <a:endParaRPr lang="en-US" sz="1600" dirty="0"/>
            </a:p>
          </p:txBody>
        </p:sp>
        <p:sp>
          <p:nvSpPr>
            <p:cNvPr id="18" name="TextBox 17"/>
            <p:cNvSpPr txBox="1"/>
            <p:nvPr/>
          </p:nvSpPr>
          <p:spPr>
            <a:xfrm>
              <a:off x="2817812" y="3352800"/>
              <a:ext cx="1295400" cy="762000"/>
            </a:xfrm>
            <a:prstGeom prst="rect">
              <a:avLst/>
            </a:prstGeom>
            <a:solidFill>
              <a:schemeClr val="accent1">
                <a:lumMod val="60000"/>
                <a:lumOff val="40000"/>
              </a:schemeClr>
            </a:solidFill>
            <a:ln>
              <a:solidFill>
                <a:srgbClr val="000000"/>
              </a:solidFill>
            </a:ln>
          </p:spPr>
          <p:txBody>
            <a:bodyPr wrap="square" lIns="0" tIns="0" rIns="0" bIns="0" rtlCol="0">
              <a:noAutofit/>
            </a:bodyPr>
            <a:lstStyle/>
            <a:p>
              <a:pPr algn="ctr">
                <a:lnSpc>
                  <a:spcPct val="90000"/>
                </a:lnSpc>
              </a:pPr>
              <a:r>
                <a:rPr lang="en-US" dirty="0" smtClean="0"/>
                <a:t>Processing Queue</a:t>
              </a:r>
              <a:endParaRPr lang="en-US" dirty="0"/>
            </a:p>
          </p:txBody>
        </p:sp>
        <p:sp>
          <p:nvSpPr>
            <p:cNvPr id="21" name="TextBox 20"/>
            <p:cNvSpPr txBox="1"/>
            <p:nvPr/>
          </p:nvSpPr>
          <p:spPr>
            <a:xfrm>
              <a:off x="531812" y="3352800"/>
              <a:ext cx="990600" cy="762000"/>
            </a:xfrm>
            <a:prstGeom prst="rect">
              <a:avLst/>
            </a:prstGeom>
            <a:solidFill>
              <a:schemeClr val="accent1">
                <a:lumMod val="60000"/>
                <a:lumOff val="40000"/>
              </a:schemeClr>
            </a:solidFill>
            <a:ln>
              <a:solidFill>
                <a:srgbClr val="000000"/>
              </a:solidFill>
            </a:ln>
          </p:spPr>
          <p:txBody>
            <a:bodyPr wrap="square" lIns="0" tIns="0" rIns="0" bIns="0" rtlCol="0">
              <a:noAutofit/>
            </a:bodyPr>
            <a:lstStyle/>
            <a:p>
              <a:pPr algn="ctr">
                <a:lnSpc>
                  <a:spcPct val="90000"/>
                </a:lnSpc>
              </a:pPr>
              <a:r>
                <a:rPr lang="en-US" dirty="0" smtClean="0"/>
                <a:t>Location Messages Queue</a:t>
              </a:r>
              <a:endParaRPr lang="en-US" dirty="0"/>
            </a:p>
          </p:txBody>
        </p:sp>
        <p:sp>
          <p:nvSpPr>
            <p:cNvPr id="23" name="TextBox 22"/>
            <p:cNvSpPr txBox="1"/>
            <p:nvPr/>
          </p:nvSpPr>
          <p:spPr>
            <a:xfrm>
              <a:off x="4341812" y="4495800"/>
              <a:ext cx="1295400" cy="762000"/>
            </a:xfrm>
            <a:prstGeom prst="rect">
              <a:avLst/>
            </a:prstGeom>
            <a:solidFill>
              <a:schemeClr val="accent1">
                <a:lumMod val="60000"/>
                <a:lumOff val="40000"/>
              </a:schemeClr>
            </a:solidFill>
            <a:ln>
              <a:solidFill>
                <a:srgbClr val="000000"/>
              </a:solidFill>
            </a:ln>
          </p:spPr>
          <p:txBody>
            <a:bodyPr wrap="square" lIns="0" tIns="0" rIns="0" bIns="0" rtlCol="0">
              <a:noAutofit/>
            </a:bodyPr>
            <a:lstStyle/>
            <a:p>
              <a:pPr algn="ctr">
                <a:lnSpc>
                  <a:spcPct val="90000"/>
                </a:lnSpc>
              </a:pPr>
              <a:r>
                <a:rPr lang="en-US" dirty="0" smtClean="0"/>
                <a:t>Notification Queue</a:t>
              </a:r>
              <a:endParaRPr lang="en-US" dirty="0"/>
            </a:p>
          </p:txBody>
        </p:sp>
        <p:cxnSp>
          <p:nvCxnSpPr>
            <p:cNvPr id="25" name="Straight Arrow Connector 24"/>
            <p:cNvCxnSpPr>
              <a:stCxn id="21" idx="3"/>
              <a:endCxn id="18" idx="1"/>
            </p:cNvCxnSpPr>
            <p:nvPr/>
          </p:nvCxnSpPr>
          <p:spPr>
            <a:xfrm>
              <a:off x="1522412" y="3733800"/>
              <a:ext cx="1295400" cy="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3" idx="0"/>
            </p:cNvCxnSpPr>
            <p:nvPr/>
          </p:nvCxnSpPr>
          <p:spPr>
            <a:xfrm>
              <a:off x="4113212" y="3733800"/>
              <a:ext cx="876300" cy="7620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18012" y="3581400"/>
              <a:ext cx="838200" cy="609600"/>
            </a:xfrm>
            <a:prstGeom prst="rect">
              <a:avLst/>
            </a:prstGeom>
            <a:noFill/>
          </p:spPr>
          <p:txBody>
            <a:bodyPr wrap="square" lIns="0" tIns="0" rIns="0" bIns="0" rtlCol="0">
              <a:noAutofit/>
            </a:bodyPr>
            <a:lstStyle/>
            <a:p>
              <a:pPr>
                <a:lnSpc>
                  <a:spcPct val="90000"/>
                </a:lnSpc>
              </a:pPr>
              <a:r>
                <a:rPr lang="en-US" sz="1600" dirty="0" smtClean="0"/>
                <a:t>Process messages</a:t>
              </a:r>
              <a:endParaRPr lang="en-US" sz="1600" dirty="0"/>
            </a:p>
          </p:txBody>
        </p:sp>
        <p:cxnSp>
          <p:nvCxnSpPr>
            <p:cNvPr id="35" name="Straight Arrow Connector 34"/>
            <p:cNvCxnSpPr>
              <a:stCxn id="23" idx="1"/>
            </p:cNvCxnSpPr>
            <p:nvPr/>
          </p:nvCxnSpPr>
          <p:spPr>
            <a:xfrm flipH="1">
              <a:off x="2513012" y="4876800"/>
              <a:ext cx="1828800" cy="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41612" y="4953000"/>
              <a:ext cx="1295400" cy="609600"/>
            </a:xfrm>
            <a:prstGeom prst="rect">
              <a:avLst/>
            </a:prstGeom>
            <a:noFill/>
          </p:spPr>
          <p:txBody>
            <a:bodyPr wrap="square" lIns="0" tIns="0" rIns="0" bIns="0" rtlCol="0">
              <a:noAutofit/>
            </a:bodyPr>
            <a:lstStyle/>
            <a:p>
              <a:pPr>
                <a:lnSpc>
                  <a:spcPct val="90000"/>
                </a:lnSpc>
              </a:pPr>
              <a:r>
                <a:rPr lang="en-US" sz="1600" dirty="0" smtClean="0"/>
                <a:t>De-queue messages and send alerts</a:t>
              </a:r>
              <a:endParaRPr lang="en-US" sz="1600" dirty="0"/>
            </a:p>
          </p:txBody>
        </p:sp>
      </p:grpSp>
    </p:spTree>
    <p:extLst>
      <p:ext uri="{BB962C8B-B14F-4D97-AF65-F5344CB8AC3E}">
        <p14:creationId xmlns:p14="http://schemas.microsoft.com/office/powerpoint/2010/main" val="3622236117"/>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Tracking API workflow</a:t>
            </a:r>
            <a:endParaRPr lang="en-US" dirty="0"/>
          </a:p>
        </p:txBody>
      </p:sp>
      <p:sp>
        <p:nvSpPr>
          <p:cNvPr id="5" name="Content Placeholder 4"/>
          <p:cNvSpPr>
            <a:spLocks noGrp="1"/>
          </p:cNvSpPr>
          <p:nvPr>
            <p:ph idx="1"/>
          </p:nvPr>
        </p:nvSpPr>
        <p:spPr/>
        <p:txBody>
          <a:bodyPr/>
          <a:lstStyle/>
          <a:p>
            <a:r>
              <a:rPr lang="en-US" dirty="0" smtClean="0"/>
              <a:t>Create regions of interest in database as polygon geometries</a:t>
            </a:r>
          </a:p>
          <a:p>
            <a:r>
              <a:rPr lang="en-US" dirty="0" smtClean="0"/>
              <a:t>Initialize the location tracking server</a:t>
            </a:r>
          </a:p>
          <a:p>
            <a:pPr lvl="1"/>
            <a:r>
              <a:rPr lang="en-US" dirty="0" smtClean="0"/>
              <a:t>Initialization of 3 queues: one for receiving location objects, one for receiving location messages, and one for storing the notifications after the locations are processed</a:t>
            </a:r>
          </a:p>
          <a:p>
            <a:pPr lvl="1"/>
            <a:r>
              <a:rPr lang="en-US" dirty="0" smtClean="0"/>
              <a:t>Each location object (moving object) has many location messages</a:t>
            </a:r>
          </a:p>
          <a:p>
            <a:r>
              <a:rPr lang="en-US" dirty="0" smtClean="0"/>
              <a:t>PL/SQL APIs to insert location objects and location messages</a:t>
            </a:r>
          </a:p>
          <a:p>
            <a:r>
              <a:rPr lang="en-US" dirty="0" smtClean="0"/>
              <a:t>Retrieve alerts from the output queue and process as required</a:t>
            </a:r>
          </a:p>
          <a:p>
            <a:r>
              <a:rPr lang="en-US" dirty="0" smtClean="0"/>
              <a:t>Java Applications: use AQ Java API to insert data into the input queues</a:t>
            </a:r>
          </a:p>
          <a:p>
            <a:pPr lvl="1"/>
            <a:r>
              <a:rPr lang="en-US" dirty="0" smtClean="0"/>
              <a:t>JMX queues used for maximum performance</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19</a:t>
            </a:fld>
            <a:endParaRPr lang="en-US"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solidFill>
                <a:srgbClr val="FF0000"/>
              </a:solidFill>
            </a:endParaRPr>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SDO_TRKR</a:t>
            </a:r>
            <a:r>
              <a:rPr lang="en-US" dirty="0" smtClean="0"/>
              <a:t> PL/SQL Package</a:t>
            </a:r>
            <a:endParaRPr lang="en-US" dirty="0"/>
          </a:p>
        </p:txBody>
      </p:sp>
      <p:sp>
        <p:nvSpPr>
          <p:cNvPr id="3" name="Content Placeholder 2"/>
          <p:cNvSpPr>
            <a:spLocks noGrp="1"/>
          </p:cNvSpPr>
          <p:nvPr>
            <p:ph idx="1"/>
          </p:nvPr>
        </p:nvSpPr>
        <p:spPr/>
        <p:txBody>
          <a:bodyPr/>
          <a:lstStyle/>
          <a:p>
            <a:r>
              <a:rPr lang="en-US" dirty="0" smtClean="0"/>
              <a:t>Setup</a:t>
            </a:r>
          </a:p>
          <a:p>
            <a:pPr lvl="1"/>
            <a:r>
              <a:rPr lang="en-US" b="1" dirty="0" smtClean="0"/>
              <a:t>CREATE_TRACKING_REGIONS</a:t>
            </a:r>
            <a:r>
              <a:rPr lang="en-US" dirty="0" smtClean="0"/>
              <a:t>: Define the tracking </a:t>
            </a:r>
            <a:r>
              <a:rPr lang="en-US" dirty="0" err="1" smtClean="0"/>
              <a:t>region(s</a:t>
            </a:r>
            <a:r>
              <a:rPr lang="en-US" dirty="0" smtClean="0"/>
              <a:t>)</a:t>
            </a:r>
          </a:p>
          <a:p>
            <a:pPr lvl="1"/>
            <a:r>
              <a:rPr lang="en-US" b="1" dirty="0" smtClean="0"/>
              <a:t>START_TRACKING_REGIONS</a:t>
            </a:r>
            <a:r>
              <a:rPr lang="en-US" dirty="0" smtClean="0"/>
              <a:t>: Starts the queues for the location tracking server and starts jobs to monitor those queues.</a:t>
            </a:r>
          </a:p>
          <a:p>
            <a:pPr lvl="1"/>
            <a:r>
              <a:rPr lang="en-US" b="1" dirty="0" smtClean="0"/>
              <a:t>SEND_TRACKING_MSG</a:t>
            </a:r>
            <a:r>
              <a:rPr lang="en-US" dirty="0" smtClean="0"/>
              <a:t>: Specify which </a:t>
            </a:r>
            <a:r>
              <a:rPr lang="en-US" dirty="0" err="1" smtClean="0"/>
              <a:t>object(s</a:t>
            </a:r>
            <a:r>
              <a:rPr lang="en-US" dirty="0" smtClean="0"/>
              <a:t>) to track against which </a:t>
            </a:r>
            <a:r>
              <a:rPr lang="en-US" dirty="0" err="1" smtClean="0"/>
              <a:t>region(s</a:t>
            </a:r>
            <a:r>
              <a:rPr lang="en-US" dirty="0" smtClean="0"/>
              <a:t>) </a:t>
            </a:r>
          </a:p>
          <a:p>
            <a:r>
              <a:rPr lang="en-US" dirty="0" smtClean="0"/>
              <a:t>Process messages from tracked objects</a:t>
            </a:r>
          </a:p>
          <a:p>
            <a:pPr lvl="1"/>
            <a:r>
              <a:rPr lang="en-US" b="1" dirty="0" smtClean="0"/>
              <a:t>SEND_LOCATION_MSGS</a:t>
            </a:r>
            <a:r>
              <a:rPr lang="en-US" dirty="0" smtClean="0"/>
              <a:t>: Send one or more location messages to the location server. </a:t>
            </a:r>
          </a:p>
          <a:p>
            <a:r>
              <a:rPr lang="en-US" dirty="0" smtClean="0"/>
              <a:t>Process notifications</a:t>
            </a:r>
          </a:p>
          <a:p>
            <a:pPr lvl="1"/>
            <a:r>
              <a:rPr lang="en-US" dirty="0" smtClean="0"/>
              <a:t>Monitor the &lt;TR_REGION&gt;_NOTIFICATION_Q queue for alerts that are generated from the tracking server for a given region</a:t>
            </a:r>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20</a:t>
            </a:fld>
            <a:endParaRPr lang="en-US" dirty="0"/>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dirty="0" smtClean="0"/>
              <a:t>Location Tracking Examples</a:t>
            </a:r>
            <a:endParaRPr lang="en-US" dirty="0"/>
          </a:p>
        </p:txBody>
      </p:sp>
      <p:sp>
        <p:nvSpPr>
          <p:cNvPr id="3" name="Content Placeholder 2"/>
          <p:cNvSpPr>
            <a:spLocks noGrp="1"/>
          </p:cNvSpPr>
          <p:nvPr>
            <p:ph idx="1"/>
          </p:nvPr>
        </p:nvSpPr>
        <p:spPr>
          <a:xfrm>
            <a:off x="574694" y="1578429"/>
            <a:ext cx="5129420" cy="2002971"/>
          </a:xfrm>
        </p:spPr>
        <p:txBody>
          <a:bodyPr/>
          <a:lstStyle/>
          <a:p>
            <a:r>
              <a:rPr lang="en-US" dirty="0" smtClean="0"/>
              <a:t>Track objects against a set of polygons and generate notifications when the moving objects enter the regions of interest</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21</a:t>
            </a:fld>
            <a:endParaRPr lang="en-US" dirty="0"/>
          </a:p>
        </p:txBody>
      </p:sp>
      <p:sp>
        <p:nvSpPr>
          <p:cNvPr id="6" name="Text Placeholder 5"/>
          <p:cNvSpPr>
            <a:spLocks noGrp="1"/>
          </p:cNvSpPr>
          <p:nvPr>
            <p:ph type="body" sz="quarter" idx="13"/>
          </p:nvPr>
        </p:nvSpPr>
        <p:spPr>
          <a:xfrm>
            <a:off x="542699" y="1025398"/>
            <a:ext cx="11125199" cy="343299"/>
          </a:xfrm>
        </p:spPr>
        <p:txBody>
          <a:bodyPr/>
          <a:lstStyle/>
          <a:p>
            <a:r>
              <a:rPr lang="en-US" dirty="0" smtClean="0"/>
              <a:t>Two types of use cases</a:t>
            </a:r>
            <a:endParaRPr lang="en-US" dirty="0"/>
          </a:p>
        </p:txBody>
      </p:sp>
      <p:sp>
        <p:nvSpPr>
          <p:cNvPr id="7" name="Content Placeholder 2"/>
          <p:cNvSpPr txBox="1">
            <a:spLocks/>
          </p:cNvSpPr>
          <p:nvPr/>
        </p:nvSpPr>
        <p:spPr>
          <a:xfrm>
            <a:off x="6300620" y="1632856"/>
            <a:ext cx="5129420" cy="1915886"/>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Track objects within a set of polygons and generate notifications when the moving objects leave the regions of interest</a:t>
            </a:r>
          </a:p>
        </p:txBody>
      </p:sp>
      <p:pic>
        <p:nvPicPr>
          <p:cNvPr id="1027" name="Picture 3"/>
          <p:cNvPicPr>
            <a:picLocks noChangeAspect="1" noChangeArrowheads="1"/>
          </p:cNvPicPr>
          <p:nvPr/>
        </p:nvPicPr>
        <p:blipFill>
          <a:blip r:embed="rId2" cstate="print"/>
          <a:srcRect/>
          <a:stretch>
            <a:fillRect/>
          </a:stretch>
        </p:blipFill>
        <p:spPr bwMode="auto">
          <a:xfrm>
            <a:off x="6476773" y="3668486"/>
            <a:ext cx="4092556" cy="2470377"/>
          </a:xfrm>
          <a:prstGeom prst="rect">
            <a:avLst/>
          </a:prstGeom>
          <a:noFill/>
          <a:ln w="9525">
            <a:noFill/>
            <a:miter lim="800000"/>
            <a:headEnd/>
            <a:tailEnd/>
          </a:ln>
        </p:spPr>
      </p:pic>
      <p:sp>
        <p:nvSpPr>
          <p:cNvPr id="12" name="Freeform 11"/>
          <p:cNvSpPr/>
          <p:nvPr/>
        </p:nvSpPr>
        <p:spPr bwMode="gray">
          <a:xfrm>
            <a:off x="6945086" y="4354286"/>
            <a:ext cx="1382485" cy="1676400"/>
          </a:xfrm>
          <a:custGeom>
            <a:avLst/>
            <a:gdLst>
              <a:gd name="connsiteX0" fmla="*/ 195943 w 1382485"/>
              <a:gd name="connsiteY0" fmla="*/ 642257 h 1676400"/>
              <a:gd name="connsiteX1" fmla="*/ 522514 w 1382485"/>
              <a:gd name="connsiteY1" fmla="*/ 1099457 h 1676400"/>
              <a:gd name="connsiteX2" fmla="*/ 1164771 w 1382485"/>
              <a:gd name="connsiteY2" fmla="*/ 1676400 h 1676400"/>
              <a:gd name="connsiteX3" fmla="*/ 1382485 w 1382485"/>
              <a:gd name="connsiteY3" fmla="*/ 1654628 h 1676400"/>
              <a:gd name="connsiteX4" fmla="*/ 1219200 w 1382485"/>
              <a:gd name="connsiteY4" fmla="*/ 1338943 h 1676400"/>
              <a:gd name="connsiteX5" fmla="*/ 870857 w 1382485"/>
              <a:gd name="connsiteY5" fmla="*/ 1088571 h 1676400"/>
              <a:gd name="connsiteX6" fmla="*/ 609600 w 1382485"/>
              <a:gd name="connsiteY6" fmla="*/ 674914 h 1676400"/>
              <a:gd name="connsiteX7" fmla="*/ 304800 w 1382485"/>
              <a:gd name="connsiteY7" fmla="*/ 304800 h 1676400"/>
              <a:gd name="connsiteX8" fmla="*/ 239485 w 1382485"/>
              <a:gd name="connsiteY8" fmla="*/ 0 h 1676400"/>
              <a:gd name="connsiteX9" fmla="*/ 0 w 1382485"/>
              <a:gd name="connsiteY9" fmla="*/ 206828 h 1676400"/>
              <a:gd name="connsiteX10" fmla="*/ 130628 w 1382485"/>
              <a:gd name="connsiteY10" fmla="*/ 696685 h 1676400"/>
              <a:gd name="connsiteX11" fmla="*/ 250371 w 1382485"/>
              <a:gd name="connsiteY11" fmla="*/ 664028 h 1676400"/>
              <a:gd name="connsiteX12" fmla="*/ 195943 w 1382485"/>
              <a:gd name="connsiteY12" fmla="*/ 642257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2485" h="1676400">
                <a:moveTo>
                  <a:pt x="195943" y="642257"/>
                </a:moveTo>
                <a:lnTo>
                  <a:pt x="522514" y="1099457"/>
                </a:lnTo>
                <a:lnTo>
                  <a:pt x="1164771" y="1676400"/>
                </a:lnTo>
                <a:lnTo>
                  <a:pt x="1382485" y="1654628"/>
                </a:lnTo>
                <a:lnTo>
                  <a:pt x="1219200" y="1338943"/>
                </a:lnTo>
                <a:lnTo>
                  <a:pt x="870857" y="1088571"/>
                </a:lnTo>
                <a:lnTo>
                  <a:pt x="609600" y="674914"/>
                </a:lnTo>
                <a:lnTo>
                  <a:pt x="304800" y="304800"/>
                </a:lnTo>
                <a:lnTo>
                  <a:pt x="239485" y="0"/>
                </a:lnTo>
                <a:lnTo>
                  <a:pt x="0" y="206828"/>
                </a:lnTo>
                <a:lnTo>
                  <a:pt x="130628" y="696685"/>
                </a:lnTo>
                <a:lnTo>
                  <a:pt x="250371" y="664028"/>
                </a:lnTo>
                <a:lnTo>
                  <a:pt x="195943" y="642257"/>
                </a:lnTo>
                <a:close/>
              </a:path>
            </a:pathLst>
          </a:cu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 name="Isosceles Triangle 12"/>
          <p:cNvSpPr/>
          <p:nvPr/>
        </p:nvSpPr>
        <p:spPr bwMode="gray">
          <a:xfrm>
            <a:off x="7663532" y="5072744"/>
            <a:ext cx="239496" cy="239490"/>
          </a:xfrm>
          <a:prstGeom prst="triangle">
            <a:avLst/>
          </a:prstGeom>
          <a:solidFill>
            <a:schemeClr val="accent1">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pic>
        <p:nvPicPr>
          <p:cNvPr id="1028" name="Picture 4"/>
          <p:cNvPicPr>
            <a:picLocks noChangeAspect="1" noChangeArrowheads="1"/>
          </p:cNvPicPr>
          <p:nvPr/>
        </p:nvPicPr>
        <p:blipFill>
          <a:blip r:embed="rId3" cstate="print"/>
          <a:srcRect/>
          <a:stretch>
            <a:fillRect/>
          </a:stretch>
        </p:blipFill>
        <p:spPr bwMode="auto">
          <a:xfrm>
            <a:off x="892629" y="3650166"/>
            <a:ext cx="4043134" cy="244571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Tracking and Tracing – a few use cases</a:t>
            </a:r>
            <a:endParaRPr lang="en-US" dirty="0"/>
          </a:p>
        </p:txBody>
      </p:sp>
      <p:sp>
        <p:nvSpPr>
          <p:cNvPr id="6" name="Content Placeholder 5"/>
          <p:cNvSpPr>
            <a:spLocks noGrp="1"/>
          </p:cNvSpPr>
          <p:nvPr>
            <p:ph sz="half" idx="1"/>
          </p:nvPr>
        </p:nvSpPr>
        <p:spPr/>
        <p:txBody>
          <a:bodyPr/>
          <a:lstStyle/>
          <a:p>
            <a:r>
              <a:rPr lang="de-DE" dirty="0" smtClean="0"/>
              <a:t>Logistics</a:t>
            </a:r>
          </a:p>
          <a:p>
            <a:pPr lvl="1"/>
            <a:r>
              <a:rPr lang="de-DE" dirty="0" smtClean="0"/>
              <a:t>Parcel delivery</a:t>
            </a:r>
          </a:p>
          <a:p>
            <a:pPr lvl="1"/>
            <a:r>
              <a:rPr lang="de-DE" dirty="0" smtClean="0"/>
              <a:t>Vehicle telematics</a:t>
            </a:r>
          </a:p>
          <a:p>
            <a:r>
              <a:rPr lang="de-DE" dirty="0" smtClean="0"/>
              <a:t>Insurance / Pay-as-you-drive</a:t>
            </a:r>
          </a:p>
          <a:p>
            <a:r>
              <a:rPr lang="de-DE" dirty="0" smtClean="0"/>
              <a:t>Smart Cities</a:t>
            </a:r>
          </a:p>
          <a:p>
            <a:pPr lvl="1"/>
            <a:r>
              <a:rPr lang="de-DE" dirty="0" smtClean="0"/>
              <a:t>Traffic monitoring</a:t>
            </a:r>
          </a:p>
          <a:p>
            <a:pPr lvl="1"/>
            <a:r>
              <a:rPr lang="de-DE" dirty="0" smtClean="0"/>
              <a:t>Public transport</a:t>
            </a:r>
          </a:p>
          <a:p>
            <a:r>
              <a:rPr lang="de-DE" dirty="0" smtClean="0"/>
              <a:t>Internet-of-Things</a:t>
            </a:r>
          </a:p>
          <a:p>
            <a:pPr lvl="1"/>
            <a:r>
              <a:rPr lang="de-DE" dirty="0" smtClean="0"/>
              <a:t>Asset tracking</a:t>
            </a:r>
          </a:p>
          <a:p>
            <a:r>
              <a:rPr lang="de-DE" dirty="0" smtClean="0"/>
              <a:t>Passenger / Customer movement</a:t>
            </a:r>
            <a:endParaRPr lang="en-US" dirty="0"/>
          </a:p>
        </p:txBody>
      </p:sp>
      <p:sp>
        <p:nvSpPr>
          <p:cNvPr id="7" name="Text Placeholder 6"/>
          <p:cNvSpPr>
            <a:spLocks noGrp="1"/>
          </p:cNvSpPr>
          <p:nvPr>
            <p:ph sz="half" idx="2"/>
          </p:nvPr>
        </p:nvSpPr>
        <p:spPr/>
        <p:txBody>
          <a:bodyPr/>
          <a:lstStyle/>
          <a:p>
            <a:r>
              <a:rPr lang="de-DE" dirty="0" smtClean="0"/>
              <a:t>Technological concepts</a:t>
            </a:r>
          </a:p>
          <a:p>
            <a:pPr lvl="1"/>
            <a:r>
              <a:rPr lang="de-DE" dirty="0" smtClean="0"/>
              <a:t>Positional sensors</a:t>
            </a:r>
          </a:p>
          <a:p>
            <a:pPr lvl="1"/>
            <a:r>
              <a:rPr lang="de-DE" dirty="0" smtClean="0"/>
              <a:t>Streaming data</a:t>
            </a:r>
          </a:p>
          <a:p>
            <a:pPr lvl="1"/>
            <a:r>
              <a:rPr lang="de-DE" dirty="0" smtClean="0"/>
              <a:t>(x,y) coordinates, ie. point data</a:t>
            </a:r>
            <a:br>
              <a:rPr lang="de-DE" dirty="0" smtClean="0"/>
            </a:br>
            <a:endParaRPr lang="de-DE" dirty="0" smtClean="0"/>
          </a:p>
          <a:p>
            <a:r>
              <a:rPr lang="de-DE" dirty="0" smtClean="0"/>
              <a:t>Choice of Oracle </a:t>
            </a:r>
            <a:r>
              <a:rPr lang="de-DE" dirty="0" err="1" smtClean="0"/>
              <a:t>components</a:t>
            </a:r>
            <a:endParaRPr lang="de-DE" dirty="0" smtClean="0"/>
          </a:p>
          <a:p>
            <a:pPr lvl="1"/>
            <a:r>
              <a:rPr lang="de-DE" dirty="0" smtClean="0"/>
              <a:t>Oracle </a:t>
            </a:r>
            <a:r>
              <a:rPr lang="de-DE" dirty="0" err="1" smtClean="0"/>
              <a:t>Stream</a:t>
            </a:r>
            <a:r>
              <a:rPr lang="de-DE" dirty="0" smtClean="0"/>
              <a:t> Explorer</a:t>
            </a:r>
          </a:p>
          <a:p>
            <a:pPr lvl="1"/>
            <a:r>
              <a:rPr lang="de-DE" dirty="0" smtClean="0"/>
              <a:t>Oracle Big Data </a:t>
            </a:r>
            <a:r>
              <a:rPr lang="de-DE" dirty="0" err="1" smtClean="0"/>
              <a:t>platform</a:t>
            </a:r>
            <a:endParaRPr lang="de-DE" dirty="0" smtClean="0"/>
          </a:p>
          <a:p>
            <a:pPr lvl="1"/>
            <a:r>
              <a:rPr lang="de-DE" dirty="0" smtClean="0"/>
              <a:t>Oracle Database</a:t>
            </a:r>
          </a:p>
          <a:p>
            <a:pPr lvl="1"/>
            <a:r>
              <a:rPr lang="de-DE" dirty="0" smtClean="0"/>
              <a:t>... depending on requirements such as volume, type of analysis,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pic>
        <p:nvPicPr>
          <p:cNvPr id="8" name="Picture 7" descr="map-512.png"/>
          <p:cNvPicPr>
            <a:picLocks noChangeAspect="1"/>
          </p:cNvPicPr>
          <p:nvPr/>
        </p:nvPicPr>
        <p:blipFill>
          <a:blip r:embed="rId2" cstate="print"/>
          <a:stretch>
            <a:fillRect/>
          </a:stretch>
        </p:blipFill>
        <p:spPr>
          <a:xfrm>
            <a:off x="10133012" y="152400"/>
            <a:ext cx="1676400" cy="1676400"/>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Support in Oracle Database 12c</a:t>
            </a:r>
            <a:endParaRPr lang="en-US" dirty="0"/>
          </a:p>
        </p:txBody>
      </p:sp>
      <p:sp>
        <p:nvSpPr>
          <p:cNvPr id="3" name="Content Placeholder 2"/>
          <p:cNvSpPr>
            <a:spLocks noGrp="1"/>
          </p:cNvSpPr>
          <p:nvPr>
            <p:ph idx="1"/>
          </p:nvPr>
        </p:nvSpPr>
        <p:spPr/>
        <p:txBody>
          <a:bodyPr/>
          <a:lstStyle/>
          <a:p>
            <a:r>
              <a:rPr lang="en-US" dirty="0" smtClean="0"/>
              <a:t>Store and manage JSON documents in Oracle Database</a:t>
            </a:r>
          </a:p>
          <a:p>
            <a:pPr lvl="1"/>
            <a:r>
              <a:rPr lang="en-US" dirty="0" smtClean="0"/>
              <a:t>JSON stored as text (VARCHAR2 or CLOB)</a:t>
            </a:r>
          </a:p>
          <a:p>
            <a:pPr lvl="1"/>
            <a:r>
              <a:rPr lang="en-US" dirty="0" smtClean="0"/>
              <a:t>Full text index (inverted index) on entire JSON documents</a:t>
            </a:r>
          </a:p>
          <a:p>
            <a:pPr lvl="1"/>
            <a:r>
              <a:rPr lang="en-US" dirty="0" smtClean="0"/>
              <a:t>Functional indexes on specific attributes in JSON documents</a:t>
            </a:r>
          </a:p>
          <a:p>
            <a:r>
              <a:rPr lang="en-US" dirty="0" smtClean="0"/>
              <a:t>Access JSON via developer-friendly APIs</a:t>
            </a:r>
          </a:p>
          <a:p>
            <a:pPr lvl="1"/>
            <a:r>
              <a:rPr lang="en-US" dirty="0" smtClean="0"/>
              <a:t>REST services</a:t>
            </a:r>
          </a:p>
          <a:p>
            <a:pPr lvl="1"/>
            <a:r>
              <a:rPr lang="en-US" dirty="0" smtClean="0"/>
              <a:t>Document-store API for Java (additional languages planned)</a:t>
            </a:r>
          </a:p>
          <a:p>
            <a:r>
              <a:rPr lang="en-US" dirty="0" smtClean="0"/>
              <a:t>SQL query capabilities over JSON documents</a:t>
            </a:r>
          </a:p>
          <a:p>
            <a:pPr lvl="1"/>
            <a:r>
              <a:rPr lang="en-US" dirty="0" smtClean="0"/>
              <a:t>Powerful reporting and analysis directly on JSON</a:t>
            </a:r>
          </a:p>
          <a:p>
            <a:pPr lvl="1"/>
            <a:r>
              <a:rPr lang="en-US" dirty="0" smtClean="0"/>
              <a:t>Simple integration with relational data</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24</a:t>
            </a:fld>
            <a:endParaRPr lang="en-US" dirty="0"/>
          </a:p>
        </p:txBody>
      </p:sp>
      <p:pic>
        <p:nvPicPr>
          <p:cNvPr id="5" name="Picture 4"/>
          <p:cNvPicPr>
            <a:picLocks noChangeAspect="1"/>
          </p:cNvPicPr>
          <p:nvPr/>
        </p:nvPicPr>
        <p:blipFill>
          <a:blip r:embed="rId2" cstate="print"/>
          <a:stretch>
            <a:fillRect/>
          </a:stretch>
        </p:blipFill>
        <p:spPr>
          <a:xfrm>
            <a:off x="9599612" y="304800"/>
            <a:ext cx="2323943" cy="1588633"/>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Storing and Querying JSON</a:t>
            </a:r>
            <a:endParaRPr lang="en-US" dirty="0"/>
          </a:p>
        </p:txBody>
      </p:sp>
      <p:sp>
        <p:nvSpPr>
          <p:cNvPr id="5" name="Text Placeholder 4"/>
          <p:cNvSpPr>
            <a:spLocks noGrp="1"/>
          </p:cNvSpPr>
          <p:nvPr>
            <p:ph type="body" idx="1"/>
          </p:nvPr>
        </p:nvSpPr>
        <p:spPr/>
        <p:txBody>
          <a:bodyPr/>
          <a:lstStyle/>
          <a:p>
            <a:r>
              <a:rPr lang="en-US" sz="2400" b="0" dirty="0" smtClean="0"/>
              <a:t>Application developers:</a:t>
            </a:r>
          </a:p>
          <a:p>
            <a:r>
              <a:rPr lang="en-US" sz="2400" b="0" dirty="0" smtClean="0"/>
              <a:t>Store JSON using </a:t>
            </a:r>
            <a:r>
              <a:rPr lang="en-US" sz="2400" b="0" dirty="0" err="1" smtClean="0"/>
              <a:t>RESTful</a:t>
            </a:r>
            <a:r>
              <a:rPr lang="en-US" sz="2400" b="0" dirty="0" smtClean="0"/>
              <a:t> API</a:t>
            </a:r>
            <a:endParaRPr lang="en-US" sz="2400" b="0" dirty="0"/>
          </a:p>
        </p:txBody>
      </p:sp>
      <p:sp>
        <p:nvSpPr>
          <p:cNvPr id="7" name="Text Placeholder 6"/>
          <p:cNvSpPr>
            <a:spLocks noGrp="1"/>
          </p:cNvSpPr>
          <p:nvPr>
            <p:ph type="body" sz="quarter" idx="3"/>
          </p:nvPr>
        </p:nvSpPr>
        <p:spPr/>
        <p:txBody>
          <a:bodyPr/>
          <a:lstStyle/>
          <a:p>
            <a:r>
              <a:rPr lang="en-US" sz="2400" b="0" dirty="0" smtClean="0"/>
              <a:t>Analytical tools and business users: </a:t>
            </a:r>
          </a:p>
          <a:p>
            <a:r>
              <a:rPr lang="en-US" sz="2400" b="0" dirty="0" smtClean="0"/>
              <a:t>Query JSON using SQL </a:t>
            </a:r>
          </a:p>
        </p:txBody>
      </p:sp>
      <p:sp>
        <p:nvSpPr>
          <p:cNvPr id="3" name="Slide Number Placeholder 2"/>
          <p:cNvSpPr>
            <a:spLocks noGrp="1"/>
          </p:cNvSpPr>
          <p:nvPr>
            <p:ph type="sldNum" sz="quarter" idx="12"/>
          </p:nvPr>
        </p:nvSpPr>
        <p:spPr/>
        <p:txBody>
          <a:bodyPr/>
          <a:lstStyle/>
          <a:p>
            <a:fld id="{C51EAA63-D034-42AE-91FA-B13B9518C7BE}" type="slidenum">
              <a:rPr lang="en-US" smtClean="0"/>
              <a:pPr/>
              <a:t>25</a:t>
            </a:fld>
            <a:endParaRPr lang="en-US" dirty="0"/>
          </a:p>
        </p:txBody>
      </p:sp>
      <p:sp>
        <p:nvSpPr>
          <p:cNvPr id="9" name="Content Placeholder 2"/>
          <p:cNvSpPr>
            <a:spLocks noGrp="1"/>
          </p:cNvSpPr>
          <p:nvPr>
            <p:ph sz="half" idx="2"/>
          </p:nvPr>
        </p:nvSpPr>
        <p:spPr>
          <a:xfrm>
            <a:off x="531812" y="2362200"/>
            <a:ext cx="5413248" cy="3810000"/>
          </a:xfrm>
          <a:solidFill>
            <a:srgbClr val="FFFFFF"/>
          </a:solidFill>
          <a:ln>
            <a:solidFill>
              <a:srgbClr val="58595B"/>
            </a:solidFill>
          </a:ln>
        </p:spPr>
        <p:style>
          <a:lnRef idx="1">
            <a:schemeClr val="accent5"/>
          </a:lnRef>
          <a:fillRef idx="2">
            <a:schemeClr val="accent5"/>
          </a:fillRef>
          <a:effectRef idx="1">
            <a:schemeClr val="accent5"/>
          </a:effectRef>
          <a:fontRef idx="minor">
            <a:schemeClr val="dk1"/>
          </a:fontRef>
        </p:style>
        <p:txBody>
          <a:bodyPr anchor="ctr"/>
          <a:lstStyle/>
          <a:p>
            <a:pPr marL="154490" indent="-6350">
              <a:spcBef>
                <a:spcPts val="0"/>
              </a:spcBef>
              <a:buNone/>
            </a:pPr>
            <a:r>
              <a:rPr lang="en-US" sz="1400" dirty="0">
                <a:latin typeface="Lucida Console"/>
                <a:cs typeface="Lucida Console"/>
              </a:rPr>
              <a:t>PUT /</a:t>
            </a:r>
            <a:r>
              <a:rPr lang="en-US" sz="1400" dirty="0" err="1">
                <a:latin typeface="Lucida Console"/>
                <a:cs typeface="Lucida Console"/>
              </a:rPr>
              <a:t>my_database</a:t>
            </a:r>
            <a:r>
              <a:rPr lang="en-US" sz="1400" dirty="0">
                <a:latin typeface="Lucida Console"/>
                <a:cs typeface="Lucida Console"/>
              </a:rPr>
              <a:t>/</a:t>
            </a:r>
            <a:r>
              <a:rPr lang="en-US" sz="1400" dirty="0" err="1">
                <a:latin typeface="Lucida Console"/>
                <a:cs typeface="Lucida Console"/>
              </a:rPr>
              <a:t>my_schema</a:t>
            </a:r>
            <a:r>
              <a:rPr lang="en-US" sz="1400" dirty="0">
                <a:latin typeface="Lucida Console"/>
                <a:cs typeface="Lucida Console"/>
              </a:rPr>
              <a:t>/customers HTTP/1.0</a:t>
            </a:r>
          </a:p>
          <a:p>
            <a:pPr marL="154490" indent="-6350">
              <a:spcBef>
                <a:spcPts val="0"/>
              </a:spcBef>
              <a:buNone/>
            </a:pPr>
            <a:r>
              <a:rPr lang="en-US" sz="1400" dirty="0">
                <a:latin typeface="Lucida Console"/>
                <a:cs typeface="Lucida Console"/>
              </a:rPr>
              <a:t>Content-Type: application/</a:t>
            </a:r>
            <a:r>
              <a:rPr lang="en-US" sz="1400" dirty="0" err="1">
                <a:latin typeface="Lucida Console"/>
                <a:cs typeface="Lucida Console"/>
              </a:rPr>
              <a:t>json</a:t>
            </a:r>
            <a:endParaRPr lang="en-US" sz="1400" dirty="0">
              <a:latin typeface="Lucida Console"/>
              <a:cs typeface="Lucida Console"/>
            </a:endParaRPr>
          </a:p>
          <a:p>
            <a:pPr marL="154490" indent="-6350">
              <a:spcBef>
                <a:spcPts val="0"/>
              </a:spcBef>
              <a:buNone/>
            </a:pPr>
            <a:r>
              <a:rPr lang="en-US" sz="1400" dirty="0">
                <a:latin typeface="Lucida Console"/>
                <a:cs typeface="Lucida Console"/>
              </a:rPr>
              <a:t>Body: </a:t>
            </a:r>
          </a:p>
          <a:p>
            <a:pPr marL="154490" indent="-6350">
              <a:spcBef>
                <a:spcPts val="0"/>
              </a:spcBef>
              <a:buNone/>
            </a:pPr>
            <a:r>
              <a:rPr lang="en-US" sz="1400" dirty="0">
                <a:latin typeface="Lucida Console"/>
                <a:cs typeface="Lucida Console"/>
              </a:rPr>
              <a:t>{	</a:t>
            </a:r>
          </a:p>
          <a:p>
            <a:pPr marL="154490" lvl="1" indent="-6350">
              <a:spcBef>
                <a:spcPts val="0"/>
              </a:spcBef>
              <a:buNone/>
            </a:pPr>
            <a:r>
              <a:rPr lang="en-US" sz="1400" dirty="0">
                <a:latin typeface="Lucida Console"/>
                <a:cs typeface="Lucida Console"/>
              </a:rPr>
              <a:t>	 "</a:t>
            </a:r>
            <a:r>
              <a:rPr lang="en-US" sz="1400" dirty="0" err="1">
                <a:latin typeface="Lucida Console"/>
                <a:cs typeface="Lucida Console"/>
              </a:rPr>
              <a:t>firstName</a:t>
            </a:r>
            <a:r>
              <a:rPr lang="en-US" sz="1400" dirty="0">
                <a:latin typeface="Lucida Console"/>
                <a:cs typeface="Lucida Console"/>
              </a:rPr>
              <a:t>": "John",</a:t>
            </a:r>
            <a:br>
              <a:rPr lang="en-US" sz="1400" dirty="0">
                <a:latin typeface="Lucida Console"/>
                <a:cs typeface="Lucida Console"/>
              </a:rPr>
            </a:br>
            <a:r>
              <a:rPr lang="en-US" sz="1400" dirty="0">
                <a:latin typeface="Lucida Console"/>
                <a:cs typeface="Lucida Console"/>
              </a:rPr>
              <a:t> “</a:t>
            </a:r>
            <a:r>
              <a:rPr lang="en-US" sz="1400" dirty="0" err="1">
                <a:latin typeface="Lucida Console"/>
                <a:cs typeface="Lucida Console"/>
              </a:rPr>
              <a:t>lastName</a:t>
            </a:r>
            <a:r>
              <a:rPr lang="en-US" sz="1400" dirty="0">
                <a:latin typeface="Lucida Console"/>
                <a:cs typeface="Lucida Console"/>
              </a:rPr>
              <a:t>”: "Smith",</a:t>
            </a:r>
            <a:br>
              <a:rPr lang="en-US" sz="1400" dirty="0">
                <a:latin typeface="Lucida Console"/>
                <a:cs typeface="Lucida Console"/>
              </a:rPr>
            </a:br>
            <a:r>
              <a:rPr lang="en-US" sz="1400" dirty="0">
                <a:latin typeface="Lucida Console"/>
                <a:cs typeface="Lucida Console"/>
              </a:rPr>
              <a:t> "age": 25,</a:t>
            </a:r>
            <a:br>
              <a:rPr lang="en-US" sz="1400" dirty="0">
                <a:latin typeface="Lucida Console"/>
                <a:cs typeface="Lucida Console"/>
              </a:rPr>
            </a:br>
            <a:r>
              <a:rPr lang="en-US" sz="1400" dirty="0">
                <a:latin typeface="Lucida Console"/>
                <a:cs typeface="Lucida Console"/>
              </a:rPr>
              <a:t> "address": {</a:t>
            </a:r>
            <a:br>
              <a:rPr lang="en-US" sz="1400" dirty="0">
                <a:latin typeface="Lucida Console"/>
                <a:cs typeface="Lucida Console"/>
              </a:rPr>
            </a:br>
            <a:r>
              <a:rPr lang="en-US" sz="1400" dirty="0">
                <a:latin typeface="Lucida Console"/>
                <a:cs typeface="Lucida Console"/>
              </a:rPr>
              <a:t>	"</a:t>
            </a:r>
            <a:r>
              <a:rPr lang="en-US" sz="1400" dirty="0" err="1">
                <a:latin typeface="Lucida Console"/>
                <a:cs typeface="Lucida Console"/>
              </a:rPr>
              <a:t>streetAddress</a:t>
            </a:r>
            <a:r>
              <a:rPr lang="en-US" sz="1400" dirty="0">
                <a:latin typeface="Lucida Console"/>
                <a:cs typeface="Lucida Console"/>
              </a:rPr>
              <a:t>": "21 2nd Street",</a:t>
            </a:r>
            <a:br>
              <a:rPr lang="en-US" sz="1400" dirty="0">
                <a:latin typeface="Lucida Console"/>
                <a:cs typeface="Lucida Console"/>
              </a:rPr>
            </a:br>
            <a:r>
              <a:rPr lang="en-US" sz="1400" dirty="0">
                <a:latin typeface="Lucida Console"/>
                <a:cs typeface="Lucida Console"/>
              </a:rPr>
              <a:t>	"city": "New York",</a:t>
            </a:r>
            <a:br>
              <a:rPr lang="en-US" sz="1400" dirty="0">
                <a:latin typeface="Lucida Console"/>
                <a:cs typeface="Lucida Console"/>
              </a:rPr>
            </a:br>
            <a:r>
              <a:rPr lang="en-US" sz="1400" dirty="0">
                <a:latin typeface="Lucida Console"/>
                <a:cs typeface="Lucida Console"/>
              </a:rPr>
              <a:t>  	"state": "NY",</a:t>
            </a:r>
            <a:br>
              <a:rPr lang="en-US" sz="1400" dirty="0">
                <a:latin typeface="Lucida Console"/>
                <a:cs typeface="Lucida Console"/>
              </a:rPr>
            </a:br>
            <a:r>
              <a:rPr lang="en-US" sz="1400" dirty="0">
                <a:latin typeface="Lucida Console"/>
                <a:cs typeface="Lucida Console"/>
              </a:rPr>
              <a:t>	"</a:t>
            </a:r>
            <a:r>
              <a:rPr lang="en-US" sz="1400" dirty="0" err="1">
                <a:latin typeface="Lucida Console"/>
                <a:cs typeface="Lucida Console"/>
              </a:rPr>
              <a:t>postalCode</a:t>
            </a:r>
            <a:r>
              <a:rPr lang="en-US" sz="1400" dirty="0">
                <a:latin typeface="Lucida Console"/>
                <a:cs typeface="Lucida Console"/>
              </a:rPr>
              <a:t>": "10021“,</a:t>
            </a:r>
            <a:br>
              <a:rPr lang="en-US" sz="1400" dirty="0">
                <a:latin typeface="Lucida Console"/>
                <a:cs typeface="Lucida Console"/>
              </a:rPr>
            </a:br>
            <a:r>
              <a:rPr lang="en-US" sz="1400" dirty="0">
                <a:latin typeface="Lucida Console"/>
                <a:cs typeface="Lucida Console"/>
              </a:rPr>
              <a:t>	"</a:t>
            </a:r>
            <a:r>
              <a:rPr lang="en-US" sz="1400" dirty="0" err="1">
                <a:latin typeface="Lucida Console"/>
                <a:cs typeface="Lucida Console"/>
              </a:rPr>
              <a:t>isBusiness</a:t>
            </a:r>
            <a:r>
              <a:rPr lang="en-US" sz="1400" dirty="0">
                <a:latin typeface="Lucida Console"/>
                <a:cs typeface="Lucida Console"/>
              </a:rPr>
              <a:t>" : false  },</a:t>
            </a:r>
            <a:br>
              <a:rPr lang="en-US" sz="1400" dirty="0">
                <a:latin typeface="Lucida Console"/>
                <a:cs typeface="Lucida Console"/>
              </a:rPr>
            </a:br>
            <a:r>
              <a:rPr lang="en-US" sz="1400" dirty="0">
                <a:latin typeface="Lucida Console"/>
                <a:cs typeface="Lucida Console"/>
              </a:rPr>
              <a:t> </a:t>
            </a:r>
            <a:r>
              <a:rPr lang="en-US" sz="1400" dirty="0" smtClean="0">
                <a:latin typeface="Lucida Console"/>
                <a:cs typeface="Lucida Console"/>
              </a:rPr>
              <a:t>  	"</a:t>
            </a:r>
            <a:r>
              <a:rPr lang="en-US" sz="1400" dirty="0" err="1">
                <a:latin typeface="Lucida Console"/>
                <a:cs typeface="Lucida Console"/>
              </a:rPr>
              <a:t>phoneNumbers</a:t>
            </a:r>
            <a:r>
              <a:rPr lang="en-US" sz="1400" dirty="0">
                <a:latin typeface="Lucida Console"/>
                <a:cs typeface="Lucida Console"/>
              </a:rPr>
              <a:t>": [</a:t>
            </a:r>
            <a:br>
              <a:rPr lang="en-US" sz="1400" dirty="0">
                <a:latin typeface="Lucida Console"/>
                <a:cs typeface="Lucida Console"/>
              </a:rPr>
            </a:br>
            <a:r>
              <a:rPr lang="en-US" sz="1400" dirty="0">
                <a:latin typeface="Lucida Console"/>
                <a:cs typeface="Lucida Console"/>
              </a:rPr>
              <a:t>	{"type": "home",</a:t>
            </a:r>
            <a:br>
              <a:rPr lang="en-US" sz="1400" dirty="0">
                <a:latin typeface="Lucida Console"/>
                <a:cs typeface="Lucida Console"/>
              </a:rPr>
            </a:br>
            <a:r>
              <a:rPr lang="en-US" sz="1400" dirty="0">
                <a:latin typeface="Lucida Console"/>
                <a:cs typeface="Lucida Console"/>
              </a:rPr>
              <a:t>	 "number": "212 555-1234“ },</a:t>
            </a:r>
            <a:br>
              <a:rPr lang="en-US" sz="1400" dirty="0">
                <a:latin typeface="Lucida Console"/>
                <a:cs typeface="Lucida Console"/>
              </a:rPr>
            </a:br>
            <a:r>
              <a:rPr lang="en-US" sz="1400" dirty="0">
                <a:latin typeface="Lucida Console"/>
                <a:cs typeface="Lucida Console"/>
              </a:rPr>
              <a:t>	{"type": "fax",</a:t>
            </a:r>
            <a:br>
              <a:rPr lang="en-US" sz="1400" dirty="0">
                <a:latin typeface="Lucida Console"/>
                <a:cs typeface="Lucida Console"/>
              </a:rPr>
            </a:br>
            <a:r>
              <a:rPr lang="en-US" sz="1400" dirty="0">
                <a:latin typeface="Lucida Console"/>
                <a:cs typeface="Lucida Console"/>
              </a:rPr>
              <a:t>	 "number": "646 555-4567“ }  ]</a:t>
            </a:r>
          </a:p>
          <a:p>
            <a:pPr marL="154490" lvl="1" indent="-6350">
              <a:spcBef>
                <a:spcPts val="0"/>
              </a:spcBef>
              <a:buNone/>
            </a:pPr>
            <a:r>
              <a:rPr lang="en-US" sz="1400" dirty="0">
                <a:latin typeface="Lucida Console"/>
                <a:cs typeface="Lucida Console"/>
              </a:rPr>
              <a:t>}</a:t>
            </a:r>
          </a:p>
        </p:txBody>
      </p:sp>
      <p:sp>
        <p:nvSpPr>
          <p:cNvPr id="11" name="Content Placeholder 10"/>
          <p:cNvSpPr txBox="1">
            <a:spLocks noGrp="1"/>
          </p:cNvSpPr>
          <p:nvPr>
            <p:ph sz="quarter" idx="4"/>
          </p:nvPr>
        </p:nvSpPr>
        <p:spPr>
          <a:xfrm>
            <a:off x="6243764" y="2438400"/>
            <a:ext cx="5413248" cy="1371600"/>
          </a:xfrm>
          <a:prstGeom prst="rect">
            <a:avLst/>
          </a:prstGeom>
          <a:solidFill>
            <a:srgbClr val="FFFFFF"/>
          </a:solidFill>
          <a:ln>
            <a:solidFill>
              <a:srgbClr val="58595B"/>
            </a:solidFill>
          </a:ln>
        </p:spPr>
        <p:style>
          <a:lnRef idx="1">
            <a:schemeClr val="accent5"/>
          </a:lnRef>
          <a:fillRef idx="2">
            <a:schemeClr val="accent5"/>
          </a:fillRef>
          <a:effectRef idx="1">
            <a:schemeClr val="accent5"/>
          </a:effectRef>
          <a:fontRef idx="minor">
            <a:schemeClr val="dk1"/>
          </a:fontRef>
        </p:style>
        <p:txBody>
          <a:bodyPr vert="horz" lIns="0" tIns="0" rIns="0" bIns="0" rtlCol="0" anchor="ctr">
            <a:noAutofit/>
          </a:bodyP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323794" lvl="1">
              <a:spcBef>
                <a:spcPts val="0"/>
              </a:spcBef>
            </a:pPr>
            <a:r>
              <a:rPr lang="en-US" sz="1800" dirty="0">
                <a:latin typeface="Lucida Console"/>
                <a:cs typeface="Lucida Console"/>
              </a:rPr>
              <a:t>select </a:t>
            </a:r>
          </a:p>
          <a:p>
            <a:pPr marL="323794" lvl="1">
              <a:spcBef>
                <a:spcPts val="0"/>
              </a:spcBef>
            </a:pPr>
            <a:r>
              <a:rPr lang="en-US" sz="1800" dirty="0">
                <a:latin typeface="Lucida Console"/>
                <a:cs typeface="Lucida Console"/>
              </a:rPr>
              <a:t>  </a:t>
            </a:r>
            <a:r>
              <a:rPr lang="en-US" sz="1800" dirty="0" err="1" smtClean="0">
                <a:latin typeface="Lucida Console"/>
                <a:cs typeface="Lucida Console"/>
              </a:rPr>
              <a:t>c.document.firstName</a:t>
            </a:r>
            <a:r>
              <a:rPr lang="en-US" sz="1800" dirty="0" smtClean="0">
                <a:latin typeface="Lucida Console"/>
                <a:cs typeface="Lucida Console"/>
              </a:rPr>
              <a:t>,</a:t>
            </a:r>
            <a:endParaRPr lang="en-US" sz="1800" dirty="0">
              <a:latin typeface="Lucida Console"/>
              <a:cs typeface="Lucida Console"/>
            </a:endParaRPr>
          </a:p>
          <a:p>
            <a:pPr marL="323794" lvl="1">
              <a:spcBef>
                <a:spcPts val="0"/>
              </a:spcBef>
            </a:pPr>
            <a:r>
              <a:rPr lang="en-US" sz="1800" dirty="0">
                <a:latin typeface="Lucida Console"/>
                <a:cs typeface="Lucida Console"/>
              </a:rPr>
              <a:t>  </a:t>
            </a:r>
            <a:r>
              <a:rPr lang="en-US" sz="1800" dirty="0" err="1" smtClean="0">
                <a:latin typeface="Lucida Console"/>
                <a:cs typeface="Lucida Console"/>
              </a:rPr>
              <a:t>c.document.lastName</a:t>
            </a:r>
            <a:r>
              <a:rPr lang="en-US" sz="1800" dirty="0" smtClean="0">
                <a:latin typeface="Lucida Console"/>
                <a:cs typeface="Lucida Console"/>
              </a:rPr>
              <a:t>,</a:t>
            </a:r>
            <a:endParaRPr lang="en-US" sz="1800" dirty="0">
              <a:latin typeface="Lucida Console"/>
              <a:cs typeface="Lucida Console"/>
            </a:endParaRPr>
          </a:p>
          <a:p>
            <a:pPr marL="323794" lvl="1">
              <a:spcBef>
                <a:spcPts val="0"/>
              </a:spcBef>
            </a:pPr>
            <a:r>
              <a:rPr lang="en-US" sz="1800" dirty="0">
                <a:latin typeface="Lucida Console"/>
                <a:cs typeface="Lucida Console"/>
              </a:rPr>
              <a:t>  </a:t>
            </a:r>
            <a:r>
              <a:rPr lang="en-US" sz="1800" dirty="0" err="1" smtClean="0">
                <a:latin typeface="Lucida Console"/>
                <a:cs typeface="Lucida Console"/>
              </a:rPr>
              <a:t>c.document.address.city</a:t>
            </a:r>
            <a:endParaRPr lang="en-US" sz="1800" dirty="0">
              <a:latin typeface="Lucida Console"/>
              <a:cs typeface="Lucida Console"/>
            </a:endParaRPr>
          </a:p>
          <a:p>
            <a:pPr marL="323794" lvl="1">
              <a:spcBef>
                <a:spcPts val="0"/>
              </a:spcBef>
            </a:pPr>
            <a:r>
              <a:rPr lang="en-US" sz="1800" dirty="0">
                <a:latin typeface="Lucida Console"/>
                <a:cs typeface="Lucida Console"/>
              </a:rPr>
              <a:t>from </a:t>
            </a:r>
            <a:r>
              <a:rPr lang="en-US" sz="1800" dirty="0" smtClean="0">
                <a:latin typeface="Lucida Console"/>
                <a:cs typeface="Lucida Console"/>
              </a:rPr>
              <a:t>customers </a:t>
            </a:r>
            <a:r>
              <a:rPr lang="en-US" sz="1800" dirty="0" err="1" smtClean="0">
                <a:latin typeface="Lucida Console"/>
                <a:cs typeface="Lucida Console"/>
              </a:rPr>
              <a:t>c</a:t>
            </a:r>
            <a:r>
              <a:rPr lang="en-US" sz="1800" dirty="0" smtClean="0">
                <a:latin typeface="Lucida Console"/>
                <a:cs typeface="Lucida Console"/>
              </a:rPr>
              <a:t>;”</a:t>
            </a:r>
            <a:endParaRPr lang="en-US" sz="1800" dirty="0">
              <a:latin typeface="Lucida Console"/>
              <a:cs typeface="Lucida Console"/>
            </a:endParaRPr>
          </a:p>
        </p:txBody>
      </p:sp>
      <p:sp>
        <p:nvSpPr>
          <p:cNvPr id="8" name="Content Placeholder 10"/>
          <p:cNvSpPr txBox="1">
            <a:spLocks/>
          </p:cNvSpPr>
          <p:nvPr/>
        </p:nvSpPr>
        <p:spPr>
          <a:xfrm>
            <a:off x="6246812" y="4495800"/>
            <a:ext cx="5413248" cy="1143000"/>
          </a:xfrm>
          <a:prstGeom prst="rect">
            <a:avLst/>
          </a:prstGeom>
          <a:solidFill>
            <a:srgbClr val="FFFFFF"/>
          </a:solidFill>
          <a:ln w="9525" cap="flat" cmpd="sng" algn="ctr">
            <a:solidFill>
              <a:srgbClr val="58595B"/>
            </a:solidFill>
            <a:prstDash val="solid"/>
          </a:ln>
        </p:spPr>
        <p:style>
          <a:lnRef idx="1">
            <a:schemeClr val="accent5"/>
          </a:lnRef>
          <a:fillRef idx="2">
            <a:schemeClr val="accent5"/>
          </a:fillRef>
          <a:effectRef idx="1">
            <a:schemeClr val="accent5"/>
          </a:effectRef>
          <a:fontRef idx="minor">
            <a:schemeClr val="dk1"/>
          </a:fontRef>
        </p:style>
        <p:txBody>
          <a:bodyPr vert="horz" lIns="0" tIns="0" rIns="0" bIns="0" rtlCol="0" anchor="ctr">
            <a:noAutofit/>
          </a:bodyP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323794" marR="0" lvl="1" indent="-115888" algn="l" defTabSz="685891" rtl="0" eaLnBrk="1" fontAlgn="auto" latinLnBrk="0" hangingPunct="1">
              <a:lnSpc>
                <a:spcPct val="90000"/>
              </a:lnSpc>
              <a:spcBef>
                <a:spcPts val="0"/>
              </a:spcBef>
              <a:spcAft>
                <a:spcPts val="0"/>
              </a:spcAft>
              <a:buClr>
                <a:schemeClr val="tx1">
                  <a:lumMod val="60000"/>
                  <a:lumOff val="40000"/>
                </a:schemeClr>
              </a:buClr>
              <a:buSzTx/>
              <a:buFont typeface="Arial" charset="0"/>
              <a:buNone/>
              <a:tabLst/>
              <a:defRPr/>
            </a:pPr>
            <a:r>
              <a:rPr kumimoji="0" lang="en-US" sz="1600" b="0" i="0" u="none" strike="noStrike" kern="1200" cap="none" spc="0" normalizeH="0" baseline="0" noProof="0" dirty="0" err="1" smtClean="0">
                <a:ln>
                  <a:noFill/>
                </a:ln>
                <a:solidFill>
                  <a:schemeClr val="dk1"/>
                </a:solidFill>
                <a:effectLst/>
                <a:uLnTx/>
                <a:uFillTx/>
                <a:latin typeface="Lucida Console"/>
                <a:ea typeface="+mn-ea"/>
                <a:cs typeface="Lucida Console"/>
              </a:rPr>
              <a:t>firstName</a:t>
            </a:r>
            <a:r>
              <a:rPr kumimoji="0" lang="en-US" sz="1600" b="0" i="0" u="none" strike="noStrike" kern="1200" cap="none" spc="0" normalizeH="0" baseline="0" noProof="0" dirty="0" smtClean="0">
                <a:ln>
                  <a:noFill/>
                </a:ln>
                <a:solidFill>
                  <a:schemeClr val="dk1"/>
                </a:solidFill>
                <a:effectLst/>
                <a:uLnTx/>
                <a:uFillTx/>
                <a:latin typeface="Lucida Console"/>
                <a:ea typeface="+mn-ea"/>
                <a:cs typeface="Lucida Console"/>
              </a:rPr>
              <a:t>    </a:t>
            </a:r>
            <a:r>
              <a:rPr kumimoji="0" lang="en-US" sz="1600" b="0" i="0" u="none" strike="noStrike" kern="1200" cap="none" spc="0" normalizeH="0" baseline="0" noProof="0" dirty="0" err="1" smtClean="0">
                <a:ln>
                  <a:noFill/>
                </a:ln>
                <a:solidFill>
                  <a:schemeClr val="dk1"/>
                </a:solidFill>
                <a:effectLst/>
                <a:uLnTx/>
                <a:uFillTx/>
                <a:latin typeface="Lucida Console"/>
                <a:ea typeface="+mn-ea"/>
                <a:cs typeface="Lucida Console"/>
              </a:rPr>
              <a:t>lastName</a:t>
            </a:r>
            <a:r>
              <a:rPr kumimoji="0" lang="en-US" sz="1600" b="0" i="0" u="none" strike="noStrike" kern="1200" cap="none" spc="0" normalizeH="0" baseline="0" noProof="0" dirty="0" smtClean="0">
                <a:ln>
                  <a:noFill/>
                </a:ln>
                <a:solidFill>
                  <a:schemeClr val="dk1"/>
                </a:solidFill>
                <a:effectLst/>
                <a:uLnTx/>
                <a:uFillTx/>
                <a:latin typeface="Lucida Console"/>
                <a:ea typeface="+mn-ea"/>
                <a:cs typeface="Lucida Console"/>
              </a:rPr>
              <a:t>     </a:t>
            </a:r>
            <a:r>
              <a:rPr kumimoji="0" lang="en-US" sz="1600" b="0" i="0" u="none" strike="noStrike" kern="1200" cap="none" spc="0" normalizeH="0" baseline="0" noProof="0" dirty="0" err="1" smtClean="0">
                <a:ln>
                  <a:noFill/>
                </a:ln>
                <a:solidFill>
                  <a:schemeClr val="dk1"/>
                </a:solidFill>
                <a:effectLst/>
                <a:uLnTx/>
                <a:uFillTx/>
                <a:latin typeface="Lucida Console"/>
                <a:ea typeface="+mn-ea"/>
                <a:cs typeface="Lucida Console"/>
              </a:rPr>
              <a:t>address.city</a:t>
            </a:r>
            <a:endParaRPr kumimoji="0" lang="en-US" sz="1600" b="0" i="0" u="none" strike="noStrike" kern="1200" cap="none" spc="0" normalizeH="0" baseline="0" noProof="0" dirty="0" smtClean="0">
              <a:ln>
                <a:noFill/>
              </a:ln>
              <a:solidFill>
                <a:schemeClr val="dk1"/>
              </a:solidFill>
              <a:effectLst/>
              <a:uLnTx/>
              <a:uFillTx/>
              <a:latin typeface="Lucida Console"/>
              <a:ea typeface="+mn-ea"/>
              <a:cs typeface="Lucida Console"/>
            </a:endParaRPr>
          </a:p>
          <a:p>
            <a:pPr marL="323794" marR="0" lvl="1" indent="-115888" algn="l" defTabSz="685891" rtl="0" eaLnBrk="1" fontAlgn="auto" latinLnBrk="0" hangingPunct="1">
              <a:lnSpc>
                <a:spcPct val="90000"/>
              </a:lnSpc>
              <a:spcBef>
                <a:spcPts val="0"/>
              </a:spcBef>
              <a:spcAft>
                <a:spcPts val="0"/>
              </a:spcAft>
              <a:buClr>
                <a:schemeClr val="tx1">
                  <a:lumMod val="60000"/>
                  <a:lumOff val="40000"/>
                </a:schemeClr>
              </a:buClr>
              <a:buSzTx/>
              <a:buFont typeface="Arial" charset="0"/>
              <a:buNone/>
              <a:tabLst/>
              <a:defRPr/>
            </a:pPr>
            <a:r>
              <a:rPr kumimoji="0" lang="en-US" sz="1600" b="0" i="0" u="none" strike="noStrike" kern="1200" cap="none" spc="0" normalizeH="0" baseline="0" noProof="0" dirty="0" smtClean="0">
                <a:ln>
                  <a:noFill/>
                </a:ln>
                <a:solidFill>
                  <a:schemeClr val="dk1"/>
                </a:solidFill>
                <a:effectLst/>
                <a:uLnTx/>
                <a:uFillTx/>
                <a:latin typeface="Lucida Console"/>
                <a:ea typeface="+mn-ea"/>
                <a:cs typeface="Lucida Console"/>
              </a:rPr>
              <a:t>-----------  -----------  --------------</a:t>
            </a:r>
          </a:p>
          <a:p>
            <a:pPr marL="323794" marR="0" lvl="1" indent="-115888" algn="l" defTabSz="685891" rtl="0" eaLnBrk="1" fontAlgn="auto" latinLnBrk="0" hangingPunct="1">
              <a:lnSpc>
                <a:spcPct val="90000"/>
              </a:lnSpc>
              <a:spcBef>
                <a:spcPts val="0"/>
              </a:spcBef>
              <a:spcAft>
                <a:spcPts val="0"/>
              </a:spcAft>
              <a:buClr>
                <a:schemeClr val="tx1">
                  <a:lumMod val="60000"/>
                  <a:lumOff val="40000"/>
                </a:schemeClr>
              </a:buClr>
              <a:buSzTx/>
              <a:buFont typeface="Arial" charset="0"/>
              <a:buNone/>
              <a:tabLst/>
              <a:defRPr/>
            </a:pPr>
            <a:r>
              <a:rPr kumimoji="0" lang="en-US" sz="1600" b="0" i="0" u="none" strike="noStrike" kern="1200" cap="none" spc="0" normalizeH="0" baseline="0" noProof="0" dirty="0" smtClean="0">
                <a:ln>
                  <a:noFill/>
                </a:ln>
                <a:solidFill>
                  <a:schemeClr val="dk1"/>
                </a:solidFill>
                <a:effectLst/>
                <a:uLnTx/>
                <a:uFillTx/>
                <a:latin typeface="Lucida Console"/>
                <a:ea typeface="+mn-ea"/>
                <a:cs typeface="Lucida Console"/>
              </a:rPr>
              <a:t>“John”       “Smith”      “New York”</a:t>
            </a:r>
            <a:endParaRPr kumimoji="0" lang="en-US" sz="1600" b="0" i="0" u="none" strike="noStrike" kern="1200" cap="none" spc="0" normalizeH="0" baseline="0" noProof="0" dirty="0">
              <a:ln>
                <a:noFill/>
              </a:ln>
              <a:solidFill>
                <a:schemeClr val="dk1"/>
              </a:solidFill>
              <a:effectLst/>
              <a:uLnTx/>
              <a:uFillTx/>
              <a:latin typeface="Lucida Console"/>
              <a:ea typeface="+mn-ea"/>
              <a:cs typeface="Lucida Console"/>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prstGeom prst="rect">
            <a:avLst/>
          </a:prstGeom>
        </p:spPr>
        <p:txBody>
          <a:bodyPr>
            <a:normAutofit/>
          </a:bodyPr>
          <a:lstStyle/>
          <a:p>
            <a:pPr lvl="0">
              <a:defRPr sz="1800">
                <a:solidFill>
                  <a:srgbClr val="000000"/>
                </a:solidFill>
              </a:defRPr>
            </a:pPr>
            <a:r>
              <a:rPr sz="3600" dirty="0" smtClean="0">
                <a:solidFill>
                  <a:srgbClr val="5F5F5F"/>
                </a:solidFill>
              </a:rPr>
              <a:t>GeoJSON</a:t>
            </a:r>
            <a:r>
              <a:rPr lang="en-US" sz="3600" dirty="0" smtClean="0">
                <a:solidFill>
                  <a:srgbClr val="5F5F5F"/>
                </a:solidFill>
              </a:rPr>
              <a:t>: JSON for geometries</a:t>
            </a:r>
            <a:endParaRPr sz="3600" dirty="0">
              <a:solidFill>
                <a:srgbClr val="5F5F5F"/>
              </a:solidFill>
            </a:endParaRPr>
          </a:p>
        </p:txBody>
      </p:sp>
      <p:sp>
        <p:nvSpPr>
          <p:cNvPr id="271" name="Shape 271"/>
          <p:cNvSpPr/>
          <p:nvPr/>
        </p:nvSpPr>
        <p:spPr>
          <a:xfrm>
            <a:off x="6251700" y="1524001"/>
            <a:ext cx="5414430" cy="41129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8600" lvl="0" indent="-228600">
              <a:lnSpc>
                <a:spcPct val="90000"/>
              </a:lnSpc>
              <a:spcBef>
                <a:spcPts val="1200"/>
              </a:spcBef>
              <a:buClr>
                <a:srgbClr val="9F9F9F"/>
              </a:buClr>
              <a:buSzPct val="100000"/>
              <a:buFont typeface="Arial"/>
              <a:buChar char="•"/>
              <a:defRPr>
                <a:solidFill>
                  <a:srgbClr val="000000"/>
                </a:solidFill>
              </a:defRPr>
            </a:pPr>
            <a:r>
              <a:rPr lang="en-US" sz="2800" dirty="0" smtClean="0">
                <a:solidFill>
                  <a:srgbClr val="5F5F5F"/>
                </a:solidFill>
              </a:rPr>
              <a:t>Extend JSON support in the database with Spatial operations</a:t>
            </a:r>
          </a:p>
          <a:p>
            <a:pPr marL="228461" indent="-228600">
              <a:lnSpc>
                <a:spcPct val="90000"/>
              </a:lnSpc>
              <a:spcBef>
                <a:spcPts val="1200"/>
              </a:spcBef>
              <a:buClr>
                <a:srgbClr val="9F9F9F"/>
              </a:buClr>
              <a:buSzPct val="100000"/>
              <a:buFont typeface="Arial"/>
              <a:buChar char="•"/>
              <a:defRPr>
                <a:solidFill>
                  <a:srgbClr val="000000"/>
                </a:solidFill>
              </a:defRPr>
            </a:pPr>
            <a:r>
              <a:rPr sz="2800" dirty="0" smtClean="0">
                <a:solidFill>
                  <a:srgbClr val="5F5F5F"/>
                </a:solidFill>
              </a:rPr>
              <a:t>JSON_VALUE</a:t>
            </a:r>
            <a:r>
              <a:rPr sz="2800" dirty="0">
                <a:solidFill>
                  <a:srgbClr val="5F5F5F"/>
                </a:solidFill>
              </a:rPr>
              <a:t>(</a:t>
            </a:r>
            <a:r>
              <a:rPr sz="2800" dirty="0" smtClean="0">
                <a:solidFill>
                  <a:srgbClr val="5F5F5F"/>
                </a:solidFill>
              </a:rPr>
              <a:t>) support</a:t>
            </a:r>
            <a:r>
              <a:rPr lang="en-US" sz="2800" dirty="0" smtClean="0">
                <a:solidFill>
                  <a:srgbClr val="5F5F5F"/>
                </a:solidFill>
              </a:rPr>
              <a:t>s</a:t>
            </a:r>
            <a:r>
              <a:rPr sz="2800" dirty="0" smtClean="0">
                <a:solidFill>
                  <a:srgbClr val="5F5F5F"/>
                </a:solidFill>
              </a:rPr>
              <a:t> </a:t>
            </a:r>
            <a:r>
              <a:rPr sz="2800" dirty="0">
                <a:solidFill>
                  <a:srgbClr val="5F5F5F"/>
                </a:solidFill>
              </a:rPr>
              <a:t>GeoJSON and SDO_GEOMETRY</a:t>
            </a:r>
          </a:p>
          <a:p>
            <a:pPr marL="228600" lvl="0" indent="-228600">
              <a:lnSpc>
                <a:spcPct val="90000"/>
              </a:lnSpc>
              <a:spcBef>
                <a:spcPts val="1200"/>
              </a:spcBef>
              <a:buClr>
                <a:srgbClr val="9F9F9F"/>
              </a:buClr>
              <a:buSzPct val="100000"/>
              <a:buFont typeface="Arial"/>
              <a:buChar char="•"/>
              <a:defRPr>
                <a:solidFill>
                  <a:srgbClr val="000000"/>
                </a:solidFill>
              </a:defRPr>
            </a:pPr>
            <a:r>
              <a:rPr sz="2800" dirty="0" smtClean="0">
                <a:solidFill>
                  <a:srgbClr val="5F5F5F"/>
                </a:solidFill>
              </a:rPr>
              <a:t>SDO_GEOMETRY </a:t>
            </a:r>
            <a:r>
              <a:rPr sz="2800" dirty="0">
                <a:solidFill>
                  <a:srgbClr val="5F5F5F"/>
                </a:solidFill>
              </a:rPr>
              <a:t>constructors extended to take JSON as input</a:t>
            </a:r>
          </a:p>
          <a:p>
            <a:pPr marL="228600" lvl="0" indent="-228600">
              <a:lnSpc>
                <a:spcPct val="90000"/>
              </a:lnSpc>
              <a:spcBef>
                <a:spcPts val="1200"/>
              </a:spcBef>
              <a:buClr>
                <a:srgbClr val="9F9F9F"/>
              </a:buClr>
              <a:buSzPct val="100000"/>
              <a:buFont typeface="Arial"/>
              <a:buChar char="•"/>
              <a:defRPr>
                <a:solidFill>
                  <a:srgbClr val="000000"/>
                </a:solidFill>
              </a:defRPr>
            </a:pPr>
            <a:r>
              <a:rPr sz="2800" dirty="0">
                <a:solidFill>
                  <a:srgbClr val="5F5F5F"/>
                </a:solidFill>
              </a:rPr>
              <a:t>Support spatial index and spatial queries on JSON </a:t>
            </a:r>
            <a:r>
              <a:rPr sz="2800" dirty="0" smtClean="0">
                <a:solidFill>
                  <a:srgbClr val="5F5F5F"/>
                </a:solidFill>
              </a:rPr>
              <a:t>documents</a:t>
            </a:r>
            <a:endParaRPr lang="en-US" sz="2800" dirty="0" smtClean="0">
              <a:solidFill>
                <a:srgbClr val="5F5F5F"/>
              </a:solidFill>
            </a:endParaRPr>
          </a:p>
          <a:p>
            <a:pPr marL="228600" lvl="0" indent="-228600">
              <a:lnSpc>
                <a:spcPct val="90000"/>
              </a:lnSpc>
              <a:spcBef>
                <a:spcPts val="1200"/>
              </a:spcBef>
              <a:buClr>
                <a:srgbClr val="9F9F9F"/>
              </a:buClr>
              <a:buSzPct val="100000"/>
              <a:buFont typeface="Arial"/>
              <a:buChar char="•"/>
              <a:defRPr>
                <a:solidFill>
                  <a:srgbClr val="000000"/>
                </a:solidFill>
              </a:defRPr>
            </a:pPr>
            <a:r>
              <a:rPr lang="en-US" sz="2800" b="1" dirty="0" smtClean="0">
                <a:solidFill>
                  <a:srgbClr val="5F5F5F"/>
                </a:solidFill>
              </a:rPr>
              <a:t>Coordinates are in WGS84 (4326)</a:t>
            </a:r>
            <a:endParaRPr sz="2800" b="1" dirty="0">
              <a:solidFill>
                <a:srgbClr val="5F5F5F"/>
              </a:solidFill>
            </a:endParaRPr>
          </a:p>
        </p:txBody>
      </p:sp>
      <p:sp>
        <p:nvSpPr>
          <p:cNvPr id="8" name="TextBox 7"/>
          <p:cNvSpPr txBox="1"/>
          <p:nvPr/>
        </p:nvSpPr>
        <p:spPr>
          <a:xfrm>
            <a:off x="608012" y="1712655"/>
            <a:ext cx="5181600" cy="2554545"/>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select </a:t>
            </a:r>
            <a:r>
              <a:rPr lang="en-US" sz="2000" dirty="0" err="1" smtClean="0">
                <a:solidFill>
                  <a:srgbClr val="424545"/>
                </a:solidFill>
                <a:latin typeface="Lucida Console"/>
                <a:cs typeface="Lucida Console"/>
              </a:rPr>
              <a:t>json_value</a:t>
            </a:r>
            <a:r>
              <a:rPr lang="en-US" sz="2000" dirty="0" smtClean="0">
                <a:solidFill>
                  <a:srgbClr val="424545"/>
                </a:solidFill>
                <a:latin typeface="Lucida Console"/>
                <a:cs typeface="Lucida Console"/>
              </a:rPr>
              <a:t>(</a:t>
            </a:r>
          </a:p>
          <a:p>
            <a:r>
              <a:rPr lang="en-US" sz="2000" dirty="0" smtClean="0">
                <a:solidFill>
                  <a:srgbClr val="424545"/>
                </a:solidFill>
                <a:latin typeface="Lucida Console"/>
                <a:cs typeface="Lucida Console"/>
              </a:rPr>
              <a:t> '{</a:t>
            </a:r>
          </a:p>
          <a:p>
            <a:r>
              <a:rPr lang="en-US" sz="2000" dirty="0" smtClean="0">
                <a:solidFill>
                  <a:srgbClr val="424545"/>
                </a:solidFill>
                <a:latin typeface="Lucida Console"/>
                <a:cs typeface="Lucida Console"/>
              </a:rPr>
              <a:t>    "type": "Point",</a:t>
            </a:r>
          </a:p>
          <a:p>
            <a:r>
              <a:rPr lang="en-US" sz="2000" dirty="0" smtClean="0">
                <a:solidFill>
                  <a:srgbClr val="424545"/>
                </a:solidFill>
                <a:latin typeface="Lucida Console"/>
                <a:cs typeface="Lucida Console"/>
              </a:rPr>
              <a:t>    "coordinates": [125.6, 10.1]</a:t>
            </a:r>
          </a:p>
          <a:p>
            <a:r>
              <a:rPr lang="en-US" sz="2000" dirty="0" smtClean="0">
                <a:solidFill>
                  <a:srgbClr val="424545"/>
                </a:solidFill>
                <a:latin typeface="Lucida Console"/>
                <a:cs typeface="Lucida Console"/>
              </a:rPr>
              <a:t>  }', '$' </a:t>
            </a:r>
          </a:p>
          <a:p>
            <a:r>
              <a:rPr lang="en-US" sz="2000" dirty="0" smtClean="0">
                <a:solidFill>
                  <a:srgbClr val="424545"/>
                </a:solidFill>
                <a:latin typeface="Lucida Console"/>
                <a:cs typeface="Lucida Console"/>
              </a:rPr>
              <a:t>  returning </a:t>
            </a:r>
            <a:r>
              <a:rPr lang="en-US" sz="2000" dirty="0" err="1" smtClean="0">
                <a:solidFill>
                  <a:srgbClr val="424545"/>
                </a:solidFill>
                <a:latin typeface="Lucida Console"/>
                <a:cs typeface="Lucida Console"/>
              </a:rPr>
              <a:t>sdo_geometry</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 </a:t>
            </a:r>
          </a:p>
          <a:p>
            <a:r>
              <a:rPr lang="en-US" sz="2000" dirty="0" smtClean="0">
                <a:solidFill>
                  <a:srgbClr val="424545"/>
                </a:solidFill>
                <a:latin typeface="Lucida Console"/>
                <a:cs typeface="Lucida Console"/>
              </a:rPr>
              <a:t>from dual;</a:t>
            </a:r>
          </a:p>
        </p:txBody>
      </p:sp>
      <p:sp>
        <p:nvSpPr>
          <p:cNvPr id="9" name="TextBox 8"/>
          <p:cNvSpPr txBox="1"/>
          <p:nvPr/>
        </p:nvSpPr>
        <p:spPr>
          <a:xfrm>
            <a:off x="608012" y="4623137"/>
            <a:ext cx="5181600" cy="101566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SDO_GEOMETRY(2001, 4326, SDO_POINT_TYPE(125.6, 10.1, NULL), NULL, NULL) </a:t>
            </a:r>
          </a:p>
        </p:txBody>
      </p:sp>
    </p:spTree>
    <p:extLst>
      <p:ext uri="{BB962C8B-B14F-4D97-AF65-F5344CB8AC3E}">
        <p14:creationId xmlns:p14="http://schemas.microsoft.com/office/powerpoint/2010/main" val="2112316363"/>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GeoJSON</a:t>
            </a:r>
            <a:r>
              <a:rPr lang="en-US" dirty="0" smtClean="0"/>
              <a:t> Geometry Encoding</a:t>
            </a:r>
            <a:endParaRPr lang="en-US" dirty="0"/>
          </a:p>
        </p:txBody>
      </p:sp>
      <p:sp>
        <p:nvSpPr>
          <p:cNvPr id="2" name="Content Placeholder 1"/>
          <p:cNvSpPr>
            <a:spLocks noGrp="1"/>
          </p:cNvSpPr>
          <p:nvPr>
            <p:ph idx="1"/>
          </p:nvPr>
        </p:nvSpPr>
        <p:spPr>
          <a:xfrm>
            <a:off x="3960812" y="1524001"/>
            <a:ext cx="7696860" cy="4419600"/>
          </a:xfrm>
        </p:spPr>
        <p:txBody>
          <a:bodyPr/>
          <a:lstStyle/>
          <a:p>
            <a:r>
              <a:rPr lang="en-US" dirty="0" smtClean="0"/>
              <a:t>Type of geometry</a:t>
            </a:r>
          </a:p>
          <a:p>
            <a:pPr lvl="1"/>
            <a:r>
              <a:rPr lang="en-US" dirty="0" smtClean="0"/>
              <a:t>Point, </a:t>
            </a:r>
            <a:r>
              <a:rPr lang="en-US" dirty="0" err="1" smtClean="0"/>
              <a:t>LineString</a:t>
            </a:r>
            <a:r>
              <a:rPr lang="en-US" dirty="0" smtClean="0"/>
              <a:t>, Polygon</a:t>
            </a:r>
          </a:p>
          <a:p>
            <a:pPr lvl="1"/>
            <a:r>
              <a:rPr lang="en-US" dirty="0" smtClean="0"/>
              <a:t>MultiPoint, </a:t>
            </a:r>
            <a:r>
              <a:rPr lang="en-US" dirty="0" err="1" smtClean="0"/>
              <a:t>MultiLineString</a:t>
            </a:r>
            <a:r>
              <a:rPr lang="en-US" dirty="0" smtClean="0"/>
              <a:t>, </a:t>
            </a:r>
            <a:r>
              <a:rPr lang="en-US" dirty="0" err="1" smtClean="0"/>
              <a:t>MultiPolygon</a:t>
            </a:r>
            <a:endParaRPr lang="en-US" dirty="0" smtClean="0"/>
          </a:p>
          <a:p>
            <a:endParaRPr lang="en-US" dirty="0" smtClean="0"/>
          </a:p>
          <a:p>
            <a:endParaRPr lang="en-US" dirty="0"/>
          </a:p>
          <a:p>
            <a:endParaRPr lang="en-US" dirty="0" smtClean="0"/>
          </a:p>
          <a:p>
            <a:r>
              <a:rPr lang="en-US" dirty="0" smtClean="0"/>
              <a:t>Coordinates</a:t>
            </a:r>
          </a:p>
          <a:p>
            <a:pPr lvl="1"/>
            <a:r>
              <a:rPr lang="en-US" dirty="0" smtClean="0"/>
              <a:t>Each point is an array that contains the X and Y values</a:t>
            </a:r>
          </a:p>
          <a:p>
            <a:pPr lvl="1"/>
            <a:r>
              <a:rPr lang="en-US" dirty="0" smtClean="0"/>
              <a:t>Lines, polygons: multiple nested arrays of coordinates</a:t>
            </a:r>
          </a:p>
          <a:p>
            <a:pPr lvl="1"/>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27</a:t>
            </a:fld>
            <a:endParaRPr lang="uk-UA" dirty="0"/>
          </a:p>
        </p:txBody>
      </p:sp>
      <p:sp>
        <p:nvSpPr>
          <p:cNvPr id="10" name="TextBox 9"/>
          <p:cNvSpPr txBox="1"/>
          <p:nvPr/>
        </p:nvSpPr>
        <p:spPr>
          <a:xfrm>
            <a:off x="912812" y="2943761"/>
            <a:ext cx="7010400" cy="132343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a:t>
            </a:r>
          </a:p>
          <a:p>
            <a:r>
              <a:rPr lang="en-US" sz="2000" dirty="0" smtClean="0">
                <a:solidFill>
                  <a:srgbClr val="424545"/>
                </a:solidFill>
                <a:latin typeface="Lucida Console"/>
                <a:cs typeface="Lucida Console"/>
              </a:rPr>
              <a:t>  "type": "Point",</a:t>
            </a:r>
          </a:p>
          <a:p>
            <a:r>
              <a:rPr lang="en-US" sz="2000" dirty="0" smtClean="0">
                <a:solidFill>
                  <a:srgbClr val="424545"/>
                </a:solidFill>
                <a:latin typeface="Lucida Console"/>
                <a:cs typeface="Lucida Console"/>
              </a:rPr>
              <a:t>  "coordinates": [</a:t>
            </a:r>
            <a:r>
              <a:rPr lang="it-IT" sz="2000" dirty="0">
                <a:solidFill>
                  <a:srgbClr val="424545"/>
                </a:solidFill>
                <a:latin typeface="Lucida Console"/>
                <a:cs typeface="Lucida Console"/>
              </a:rPr>
              <a:t>-73.943849, 40.6698</a:t>
            </a:r>
            <a:r>
              <a:rPr lang="en-US" sz="2000" dirty="0" smtClean="0">
                <a:solidFill>
                  <a:srgbClr val="424545"/>
                </a:solidFill>
                <a:latin typeface="Lucida Console"/>
                <a:cs typeface="Lucida Console"/>
              </a:rPr>
              <a:t>]</a:t>
            </a:r>
          </a:p>
          <a:p>
            <a:r>
              <a:rPr lang="en-US" sz="2000" dirty="0" smtClean="0">
                <a:solidFill>
                  <a:srgbClr val="424545"/>
                </a:solidFill>
                <a:latin typeface="Lucida Console"/>
                <a:cs typeface="Lucida Console"/>
              </a:rPr>
              <a:t>}</a:t>
            </a:r>
          </a:p>
        </p:txBody>
      </p:sp>
      <p:sp>
        <p:nvSpPr>
          <p:cNvPr id="15" name="Bent Arrow 14"/>
          <p:cNvSpPr/>
          <p:nvPr/>
        </p:nvSpPr>
        <p:spPr bwMode="gray">
          <a:xfrm rot="5400000" flipV="1">
            <a:off x="2084642" y="1443050"/>
            <a:ext cx="1576121" cy="1938581"/>
          </a:xfrm>
          <a:prstGeom prst="bentArrow">
            <a:avLst>
              <a:gd name="adj1" fmla="val 11364"/>
              <a:gd name="adj2" fmla="val 17761"/>
              <a:gd name="adj3" fmla="val 25000"/>
              <a:gd name="adj4" fmla="val 28365"/>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7" name="Bent Arrow 16"/>
          <p:cNvSpPr/>
          <p:nvPr/>
        </p:nvSpPr>
        <p:spPr bwMode="gray">
          <a:xfrm rot="16200000">
            <a:off x="2084642" y="3805249"/>
            <a:ext cx="1576121" cy="1938581"/>
          </a:xfrm>
          <a:prstGeom prst="bentArrow">
            <a:avLst>
              <a:gd name="adj1" fmla="val 11364"/>
              <a:gd name="adj2" fmla="val 17761"/>
              <a:gd name="adj3" fmla="val 25000"/>
              <a:gd name="adj4" fmla="val 28365"/>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94706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Point</a:t>
            </a:r>
            <a:endParaRPr lang="en-US" dirty="0"/>
          </a:p>
          <a:p>
            <a:endParaRPr lang="en-US" dirty="0" smtClean="0"/>
          </a:p>
          <a:p>
            <a:endParaRPr lang="en-US" dirty="0"/>
          </a:p>
          <a:p>
            <a:r>
              <a:rPr lang="en-US" dirty="0" smtClean="0"/>
              <a:t>Line</a:t>
            </a:r>
            <a:endParaRPr lang="en-US" dirty="0"/>
          </a:p>
        </p:txBody>
      </p:sp>
      <p:sp>
        <p:nvSpPr>
          <p:cNvPr id="9" name="Content Placeholder 8"/>
          <p:cNvSpPr>
            <a:spLocks noGrp="1"/>
          </p:cNvSpPr>
          <p:nvPr>
            <p:ph sz="half" idx="2"/>
          </p:nvPr>
        </p:nvSpPr>
        <p:spPr/>
        <p:txBody>
          <a:bodyPr/>
          <a:lstStyle/>
          <a:p>
            <a:r>
              <a:rPr lang="en-US" dirty="0" smtClean="0"/>
              <a:t>Polygon</a:t>
            </a:r>
            <a:endParaRPr lang="en-US" dirty="0"/>
          </a:p>
          <a:p>
            <a:endParaRPr lang="en-US" dirty="0"/>
          </a:p>
          <a:p>
            <a:endParaRPr lang="en-US" dirty="0"/>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28</a:t>
            </a:fld>
            <a:endParaRPr lang="uk-UA" dirty="0"/>
          </a:p>
        </p:txBody>
      </p:sp>
      <p:sp>
        <p:nvSpPr>
          <p:cNvPr id="2" name="Title 1"/>
          <p:cNvSpPr>
            <a:spLocks noGrp="1"/>
          </p:cNvSpPr>
          <p:nvPr>
            <p:ph type="title"/>
          </p:nvPr>
        </p:nvSpPr>
        <p:spPr/>
        <p:txBody>
          <a:bodyPr/>
          <a:lstStyle/>
          <a:p>
            <a:r>
              <a:rPr lang="en-US" dirty="0" smtClean="0"/>
              <a:t>Examples of </a:t>
            </a:r>
            <a:r>
              <a:rPr lang="en-US" dirty="0" err="1" smtClean="0"/>
              <a:t>GeoJSON</a:t>
            </a:r>
            <a:r>
              <a:rPr lang="en-US" dirty="0" smtClean="0"/>
              <a:t> Geometries</a:t>
            </a:r>
            <a:endParaRPr lang="en-US" dirty="0"/>
          </a:p>
        </p:txBody>
      </p:sp>
      <p:sp>
        <p:nvSpPr>
          <p:cNvPr id="6" name="TextBox 5"/>
          <p:cNvSpPr txBox="1"/>
          <p:nvPr/>
        </p:nvSpPr>
        <p:spPr>
          <a:xfrm>
            <a:off x="531812" y="1905000"/>
            <a:ext cx="5410200" cy="107721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424545"/>
                </a:solidFill>
                <a:latin typeface="Lucida Console"/>
                <a:cs typeface="Lucida Console"/>
              </a:rPr>
              <a:t>{</a:t>
            </a:r>
          </a:p>
          <a:p>
            <a:r>
              <a:rPr lang="en-US" sz="1600" dirty="0" smtClean="0">
                <a:solidFill>
                  <a:srgbClr val="424545"/>
                </a:solidFill>
                <a:latin typeface="Lucida Console"/>
                <a:cs typeface="Lucida Console"/>
              </a:rPr>
              <a:t>  "type": "Point",</a:t>
            </a:r>
          </a:p>
          <a:p>
            <a:r>
              <a:rPr lang="en-US" sz="1600" dirty="0" smtClean="0">
                <a:solidFill>
                  <a:srgbClr val="424545"/>
                </a:solidFill>
                <a:latin typeface="Lucida Console"/>
                <a:cs typeface="Lucida Console"/>
              </a:rPr>
              <a:t>  "coordinates": [</a:t>
            </a:r>
            <a:r>
              <a:rPr lang="it-IT" sz="1600" dirty="0">
                <a:solidFill>
                  <a:srgbClr val="424545"/>
                </a:solidFill>
                <a:latin typeface="Lucida Console"/>
                <a:cs typeface="Lucida Console"/>
              </a:rPr>
              <a:t>-73.943849, 40.6698</a:t>
            </a:r>
            <a:r>
              <a:rPr lang="en-US" sz="1600" dirty="0" smtClean="0">
                <a:solidFill>
                  <a:srgbClr val="424545"/>
                </a:solidFill>
                <a:latin typeface="Lucida Console"/>
                <a:cs typeface="Lucida Console"/>
              </a:rPr>
              <a:t>]</a:t>
            </a:r>
          </a:p>
          <a:p>
            <a:r>
              <a:rPr lang="en-US" sz="1600" dirty="0" smtClean="0">
                <a:solidFill>
                  <a:srgbClr val="424545"/>
                </a:solidFill>
                <a:latin typeface="Lucida Console"/>
                <a:cs typeface="Lucida Console"/>
              </a:rPr>
              <a:t>}</a:t>
            </a:r>
          </a:p>
        </p:txBody>
      </p:sp>
      <p:sp>
        <p:nvSpPr>
          <p:cNvPr id="7" name="TextBox 6"/>
          <p:cNvSpPr txBox="1"/>
          <p:nvPr/>
        </p:nvSpPr>
        <p:spPr>
          <a:xfrm>
            <a:off x="531812" y="3581400"/>
            <a:ext cx="5410200" cy="206210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err="1">
                <a:solidFill>
                  <a:srgbClr val="424545"/>
                </a:solidFill>
                <a:latin typeface="Lucida Console"/>
                <a:cs typeface="Lucida Console"/>
              </a:rPr>
              <a:t>type</a:t>
            </a:r>
            <a:r>
              <a:rPr lang="mr-IN" sz="1600" dirty="0">
                <a:solidFill>
                  <a:srgbClr val="424545"/>
                </a:solidFill>
                <a:latin typeface="Lucida Console"/>
                <a:cs typeface="Lucida Console"/>
              </a:rPr>
              <a:t>": "</a:t>
            </a:r>
            <a:r>
              <a:rPr lang="mr-IN" sz="1600" dirty="0" err="1">
                <a:solidFill>
                  <a:srgbClr val="424545"/>
                </a:solidFill>
                <a:latin typeface="Lucida Console"/>
                <a:cs typeface="Lucida Console"/>
              </a:rPr>
              <a:t>LineString</a:t>
            </a:r>
            <a:r>
              <a:rPr lang="mr-IN" sz="1600" dirty="0" smtClean="0">
                <a:solidFill>
                  <a:srgbClr val="424545"/>
                </a:solidFill>
                <a:latin typeface="Lucida Console"/>
                <a:cs typeface="Lucida Console"/>
              </a:rPr>
              <a:t>",</a:t>
            </a:r>
            <a:endParaRPr lang="en-US" sz="1600" dirty="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a:t>
            </a:r>
            <a:r>
              <a:rPr lang="mr-IN" sz="1600" dirty="0" err="1">
                <a:solidFill>
                  <a:srgbClr val="424545"/>
                </a:solidFill>
                <a:latin typeface="Lucida Console"/>
                <a:cs typeface="Lucida Console"/>
              </a:rPr>
              <a:t>coordinates</a:t>
            </a:r>
            <a:r>
              <a:rPr lang="mr-IN" sz="1600" dirty="0">
                <a:solidFill>
                  <a:srgbClr val="424545"/>
                </a:solidFill>
                <a:latin typeface="Lucida Console"/>
                <a:cs typeface="Lucida Console"/>
              </a:rPr>
              <a:t>": [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73.839157, 42.695122],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r>
              <a:rPr lang="en-US" sz="1600" dirty="0" smtClean="0">
                <a:solidFill>
                  <a:srgbClr val="424545"/>
                </a:solidFill>
                <a:latin typeface="Lucida Console"/>
                <a:cs typeface="Lucida Console"/>
              </a:rPr>
              <a:t> </a:t>
            </a: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73.846558, 42.700333] </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p:txBody>
      </p:sp>
      <p:sp>
        <p:nvSpPr>
          <p:cNvPr id="10" name="TextBox 9"/>
          <p:cNvSpPr txBox="1"/>
          <p:nvPr/>
        </p:nvSpPr>
        <p:spPr>
          <a:xfrm>
            <a:off x="6323012" y="1905000"/>
            <a:ext cx="5105400" cy="2554545"/>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err="1">
                <a:solidFill>
                  <a:srgbClr val="424545"/>
                </a:solidFill>
                <a:latin typeface="Lucida Console"/>
                <a:cs typeface="Lucida Console"/>
              </a:rPr>
              <a:t>type</a:t>
            </a:r>
            <a:r>
              <a:rPr lang="mr-IN" sz="1600" dirty="0">
                <a:solidFill>
                  <a:srgbClr val="424545"/>
                </a:solidFill>
                <a:latin typeface="Lucida Console"/>
                <a:cs typeface="Lucida Console"/>
              </a:rPr>
              <a:t>": "</a:t>
            </a:r>
            <a:r>
              <a:rPr lang="mr-IN" sz="1600" dirty="0" err="1">
                <a:solidFill>
                  <a:srgbClr val="424545"/>
                </a:solidFill>
                <a:latin typeface="Lucida Console"/>
                <a:cs typeface="Lucida Console"/>
              </a:rPr>
              <a:t>Polygon</a:t>
            </a:r>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a:t>
            </a:r>
            <a:r>
              <a:rPr lang="mr-IN" sz="1600" dirty="0" err="1">
                <a:solidFill>
                  <a:srgbClr val="424545"/>
                </a:solidFill>
                <a:latin typeface="Lucida Console"/>
                <a:cs typeface="Lucida Console"/>
              </a:rPr>
              <a:t>coordinates</a:t>
            </a:r>
            <a:r>
              <a:rPr lang="mr-IN" sz="1600" dirty="0">
                <a:solidFill>
                  <a:srgbClr val="424545"/>
                </a:solidFill>
                <a:latin typeface="Lucida Console"/>
                <a:cs typeface="Lucida Console"/>
              </a:rPr>
              <a:t>": [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105.032997, 39.129829],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105.032997, 39.129829</a:t>
            </a:r>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p:txBody>
      </p:sp>
    </p:spTree>
    <p:extLst>
      <p:ext uri="{BB962C8B-B14F-4D97-AF65-F5344CB8AC3E}">
        <p14:creationId xmlns:p14="http://schemas.microsoft.com/office/powerpoint/2010/main" val="47999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Polygon with Hole</a:t>
            </a:r>
            <a:endParaRPr lang="en-US" dirty="0"/>
          </a:p>
        </p:txBody>
      </p:sp>
      <p:sp>
        <p:nvSpPr>
          <p:cNvPr id="9" name="Content Placeholder 8"/>
          <p:cNvSpPr>
            <a:spLocks noGrp="1"/>
          </p:cNvSpPr>
          <p:nvPr>
            <p:ph sz="half" idx="2"/>
          </p:nvPr>
        </p:nvSpPr>
        <p:spPr/>
        <p:txBody>
          <a:bodyPr/>
          <a:lstStyle/>
          <a:p>
            <a:r>
              <a:rPr lang="en-US" dirty="0" smtClean="0"/>
              <a:t>Multi Polygon</a:t>
            </a:r>
            <a:endParaRPr lang="en-US" dirty="0"/>
          </a:p>
          <a:p>
            <a:endParaRPr lang="en-US" dirty="0"/>
          </a:p>
          <a:p>
            <a:endParaRPr lang="en-US" dirty="0"/>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29</a:t>
            </a:fld>
            <a:endParaRPr lang="uk-UA" dirty="0"/>
          </a:p>
        </p:txBody>
      </p:sp>
      <p:sp>
        <p:nvSpPr>
          <p:cNvPr id="2" name="Title 1"/>
          <p:cNvSpPr>
            <a:spLocks noGrp="1"/>
          </p:cNvSpPr>
          <p:nvPr>
            <p:ph type="title"/>
          </p:nvPr>
        </p:nvSpPr>
        <p:spPr/>
        <p:txBody>
          <a:bodyPr/>
          <a:lstStyle/>
          <a:p>
            <a:r>
              <a:rPr lang="en-US" dirty="0"/>
              <a:t>Examples of </a:t>
            </a:r>
            <a:r>
              <a:rPr lang="en-US" dirty="0" err="1"/>
              <a:t>GeoJSON</a:t>
            </a:r>
            <a:r>
              <a:rPr lang="en-US" dirty="0"/>
              <a:t> Geometries</a:t>
            </a:r>
          </a:p>
        </p:txBody>
      </p:sp>
      <p:sp>
        <p:nvSpPr>
          <p:cNvPr id="6" name="TextBox 5"/>
          <p:cNvSpPr txBox="1"/>
          <p:nvPr/>
        </p:nvSpPr>
        <p:spPr>
          <a:xfrm>
            <a:off x="531812" y="1981200"/>
            <a:ext cx="5410200" cy="378565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err="1">
                <a:solidFill>
                  <a:srgbClr val="424545"/>
                </a:solidFill>
                <a:latin typeface="Lucida Console"/>
                <a:cs typeface="Lucida Console"/>
              </a:rPr>
              <a:t>type</a:t>
            </a:r>
            <a:r>
              <a:rPr lang="mr-IN" sz="1600" dirty="0">
                <a:solidFill>
                  <a:srgbClr val="424545"/>
                </a:solidFill>
                <a:latin typeface="Lucida Console"/>
                <a:cs typeface="Lucida Console"/>
              </a:rPr>
              <a:t>": "</a:t>
            </a:r>
            <a:r>
              <a:rPr lang="mr-IN" sz="1600" dirty="0" err="1">
                <a:solidFill>
                  <a:srgbClr val="424545"/>
                </a:solidFill>
                <a:latin typeface="Lucida Console"/>
                <a:cs typeface="Lucida Console"/>
              </a:rPr>
              <a:t>Polygon</a:t>
            </a:r>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a:t>
            </a:r>
            <a:r>
              <a:rPr lang="mr-IN" sz="1600" dirty="0" err="1">
                <a:solidFill>
                  <a:srgbClr val="424545"/>
                </a:solidFill>
                <a:latin typeface="Lucida Console"/>
                <a:cs typeface="Lucida Console"/>
              </a:rPr>
              <a:t>coordinates</a:t>
            </a:r>
            <a:r>
              <a:rPr lang="mr-IN" sz="1600" dirty="0">
                <a:solidFill>
                  <a:srgbClr val="424545"/>
                </a:solidFill>
                <a:latin typeface="Lucida Console"/>
                <a:cs typeface="Lucida Console"/>
              </a:rPr>
              <a:t>": </a:t>
            </a:r>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[-105.052597, 39.791199],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105.052597, 39.791199]     </a:t>
            </a:r>
            <a:endParaRPr lang="en-US" sz="1600" dirty="0">
              <a:solidFill>
                <a:srgbClr val="424545"/>
              </a:solidFill>
              <a:latin typeface="Lucida Console"/>
              <a:cs typeface="Lucida Console"/>
            </a:endParaRPr>
          </a:p>
          <a:p>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104.933578, 39.698139],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104.933578, 39.698139]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p:txBody>
      </p:sp>
      <p:sp>
        <p:nvSpPr>
          <p:cNvPr id="10" name="TextBox 9"/>
          <p:cNvSpPr txBox="1"/>
          <p:nvPr/>
        </p:nvSpPr>
        <p:spPr>
          <a:xfrm>
            <a:off x="6246812" y="1958876"/>
            <a:ext cx="5105400" cy="427809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err="1">
                <a:solidFill>
                  <a:srgbClr val="424545"/>
                </a:solidFill>
                <a:latin typeface="Lucida Console"/>
                <a:cs typeface="Lucida Console"/>
              </a:rPr>
              <a:t>type</a:t>
            </a:r>
            <a:r>
              <a:rPr lang="mr-IN" sz="1600" dirty="0">
                <a:solidFill>
                  <a:srgbClr val="424545"/>
                </a:solidFill>
                <a:latin typeface="Lucida Console"/>
                <a:cs typeface="Lucida Console"/>
              </a:rPr>
              <a:t>": "</a:t>
            </a:r>
            <a:r>
              <a:rPr lang="mr-IN" sz="1600" dirty="0" err="1">
                <a:solidFill>
                  <a:srgbClr val="424545"/>
                </a:solidFill>
                <a:latin typeface="Lucida Console"/>
                <a:cs typeface="Lucida Console"/>
              </a:rPr>
              <a:t>MultiPolygon</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err="1">
                <a:solidFill>
                  <a:srgbClr val="424545"/>
                </a:solidFill>
                <a:latin typeface="Lucida Console"/>
                <a:cs typeface="Lucida Console"/>
              </a:rPr>
              <a:t>coordinates</a:t>
            </a:r>
            <a:r>
              <a:rPr lang="mr-IN" sz="1600" dirty="0">
                <a:solidFill>
                  <a:srgbClr val="424545"/>
                </a:solidFill>
                <a:latin typeface="Lucida Console"/>
                <a:cs typeface="Lucida Console"/>
              </a:rPr>
              <a:t>": </a:t>
            </a:r>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104.884201, 39.7402], ...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104.884201, 39.7402]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a:solidFill>
                <a:srgbClr val="424545"/>
              </a:solidFill>
              <a:latin typeface="Lucida Console"/>
              <a:cs typeface="Lucida Console"/>
            </a:endParaRPr>
          </a:p>
          <a:p>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r>
              <a:rPr lang="mr-IN" sz="1600" dirty="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104.933578, 39.698139], ...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a:t>
            </a:r>
            <a:r>
              <a:rPr lang="mr-IN" sz="1600" dirty="0">
                <a:solidFill>
                  <a:srgbClr val="424545"/>
                </a:solidFill>
                <a:latin typeface="Lucida Console"/>
                <a:cs typeface="Lucida Console"/>
              </a:rPr>
              <a:t>104.933578,39.698139]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en-US" sz="1600" dirty="0">
                <a:solidFill>
                  <a:srgbClr val="424545"/>
                </a:solidFill>
                <a:latin typeface="Lucida Console"/>
                <a:cs typeface="Lucida Console"/>
              </a:rPr>
              <a:t> </a:t>
            </a:r>
            <a:r>
              <a:rPr lang="en-US" sz="1600" dirty="0" smtClean="0">
                <a:solidFill>
                  <a:srgbClr val="424545"/>
                </a:solidFill>
                <a:latin typeface="Lucida Console"/>
                <a:cs typeface="Lucida Console"/>
              </a:rPr>
              <a:t> </a:t>
            </a:r>
            <a:r>
              <a:rPr lang="mr-IN" sz="1600" dirty="0" smtClean="0">
                <a:solidFill>
                  <a:srgbClr val="424545"/>
                </a:solidFill>
                <a:latin typeface="Lucida Console"/>
                <a:cs typeface="Lucida Console"/>
              </a:rPr>
              <a:t>] </a:t>
            </a:r>
            <a:endParaRPr lang="en-US" sz="1600" dirty="0" smtClean="0">
              <a:solidFill>
                <a:srgbClr val="424545"/>
              </a:solidFill>
              <a:latin typeface="Lucida Console"/>
              <a:cs typeface="Lucida Console"/>
            </a:endParaRPr>
          </a:p>
          <a:p>
            <a:r>
              <a:rPr lang="mr-IN" sz="1600" dirty="0" smtClean="0">
                <a:solidFill>
                  <a:srgbClr val="424545"/>
                </a:solidFill>
                <a:latin typeface="Lucida Console"/>
                <a:cs typeface="Lucida Console"/>
              </a:rPr>
              <a:t>}</a:t>
            </a:r>
            <a:endParaRPr lang="en-US" sz="1600" dirty="0" smtClean="0">
              <a:solidFill>
                <a:srgbClr val="424545"/>
              </a:solidFill>
              <a:latin typeface="Lucida Console"/>
              <a:cs typeface="Lucida Console"/>
            </a:endParaRPr>
          </a:p>
        </p:txBody>
      </p:sp>
      <p:sp>
        <p:nvSpPr>
          <p:cNvPr id="8" name="Left Arrow Callout 7"/>
          <p:cNvSpPr/>
          <p:nvPr/>
        </p:nvSpPr>
        <p:spPr bwMode="gray">
          <a:xfrm>
            <a:off x="4494212" y="3124200"/>
            <a:ext cx="1143000" cy="6096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mtClean="0">
                <a:solidFill>
                  <a:schemeClr val="bg1"/>
                </a:solidFill>
              </a:rPr>
              <a:t>Outer Ring</a:t>
            </a:r>
            <a:endParaRPr lang="en-US" dirty="0" smtClean="0">
              <a:solidFill>
                <a:schemeClr val="bg1"/>
              </a:solidFill>
            </a:endParaRPr>
          </a:p>
        </p:txBody>
      </p:sp>
      <p:sp>
        <p:nvSpPr>
          <p:cNvPr id="11" name="Rectangle 10"/>
          <p:cNvSpPr/>
          <p:nvPr/>
        </p:nvSpPr>
        <p:spPr bwMode="gray">
          <a:xfrm>
            <a:off x="989012" y="2743200"/>
            <a:ext cx="3429000" cy="12192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4" name="Left Arrow Callout 13"/>
          <p:cNvSpPr/>
          <p:nvPr/>
        </p:nvSpPr>
        <p:spPr bwMode="gray">
          <a:xfrm>
            <a:off x="4494212" y="4343400"/>
            <a:ext cx="1143000" cy="6096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InnerRing</a:t>
            </a:r>
            <a:endParaRPr lang="en-US" dirty="0" smtClean="0">
              <a:solidFill>
                <a:schemeClr val="bg1"/>
              </a:solidFill>
            </a:endParaRPr>
          </a:p>
        </p:txBody>
      </p:sp>
      <p:sp>
        <p:nvSpPr>
          <p:cNvPr id="15" name="Rectangle 14"/>
          <p:cNvSpPr/>
          <p:nvPr/>
        </p:nvSpPr>
        <p:spPr bwMode="gray">
          <a:xfrm>
            <a:off x="989012" y="4038600"/>
            <a:ext cx="3429000" cy="11430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6" name="Left Arrow Callout 15"/>
          <p:cNvSpPr/>
          <p:nvPr/>
        </p:nvSpPr>
        <p:spPr bwMode="gray">
          <a:xfrm>
            <a:off x="10514012" y="3048000"/>
            <a:ext cx="1447800" cy="7239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mtClean="0">
                <a:solidFill>
                  <a:schemeClr val="bg1"/>
                </a:solidFill>
              </a:rPr>
              <a:t>First Polygon</a:t>
            </a:r>
            <a:endParaRPr lang="en-US" dirty="0" smtClean="0">
              <a:solidFill>
                <a:schemeClr val="bg1"/>
              </a:solidFill>
            </a:endParaRPr>
          </a:p>
        </p:txBody>
      </p:sp>
      <p:sp>
        <p:nvSpPr>
          <p:cNvPr id="17" name="Rectangle 16"/>
          <p:cNvSpPr/>
          <p:nvPr/>
        </p:nvSpPr>
        <p:spPr bwMode="gray">
          <a:xfrm>
            <a:off x="6856412" y="2743200"/>
            <a:ext cx="3429000" cy="14478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8" name="Left Arrow Callout 17"/>
          <p:cNvSpPr/>
          <p:nvPr/>
        </p:nvSpPr>
        <p:spPr bwMode="gray">
          <a:xfrm>
            <a:off x="10514012" y="4572000"/>
            <a:ext cx="1447800" cy="7239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solidFill>
                  <a:schemeClr val="bg1"/>
                </a:solidFill>
              </a:rPr>
              <a:t>SecondPolygon</a:t>
            </a:r>
            <a:endParaRPr lang="en-US" dirty="0" smtClean="0">
              <a:solidFill>
                <a:schemeClr val="bg1"/>
              </a:solidFill>
            </a:endParaRPr>
          </a:p>
        </p:txBody>
      </p:sp>
      <p:sp>
        <p:nvSpPr>
          <p:cNvPr id="19" name="Rectangle 18"/>
          <p:cNvSpPr/>
          <p:nvPr/>
        </p:nvSpPr>
        <p:spPr bwMode="gray">
          <a:xfrm>
            <a:off x="6856412" y="4267200"/>
            <a:ext cx="3429000" cy="14478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19979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GeoJSON</a:t>
            </a:r>
            <a:r>
              <a:rPr lang="en-US" dirty="0" smtClean="0"/>
              <a:t> Feature: Geometry with Properties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30</a:t>
            </a:fld>
            <a:endParaRPr lang="uk-UA" dirty="0"/>
          </a:p>
        </p:txBody>
      </p:sp>
      <p:sp>
        <p:nvSpPr>
          <p:cNvPr id="9" name="TextBox 8"/>
          <p:cNvSpPr txBox="1"/>
          <p:nvPr/>
        </p:nvSpPr>
        <p:spPr>
          <a:xfrm>
            <a:off x="4949824" y="1524000"/>
            <a:ext cx="6705600" cy="470898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Feature</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a:t>
            </a:r>
            <a:r>
              <a:rPr lang="mr-IN" sz="2000" dirty="0" err="1">
                <a:solidFill>
                  <a:srgbClr val="424545"/>
                </a:solidFill>
                <a:latin typeface="Lucida Console"/>
                <a:cs typeface="Lucida Console"/>
              </a:rPr>
              <a:t>properties</a:t>
            </a:r>
            <a:r>
              <a:rPr lang="mr-IN" sz="2000" dirty="0">
                <a:solidFill>
                  <a:srgbClr val="424545"/>
                </a:solidFill>
                <a:latin typeface="Lucida Console"/>
                <a:cs typeface="Lucida Console"/>
              </a:rPr>
              <a:t>": </a:t>
            </a:r>
            <a:r>
              <a:rPr lang="mr-IN" sz="2000" dirty="0" smtClean="0">
                <a:solidFill>
                  <a:srgbClr val="424545"/>
                </a:solidFill>
                <a:latin typeface="Lucida Console"/>
                <a:cs typeface="Lucida Console"/>
              </a:rPr>
              <a:t>{</a:t>
            </a:r>
            <a:endParaRPr lang="en-US" sz="2000" dirty="0">
              <a:solidFill>
                <a:srgbClr val="424545"/>
              </a:solidFill>
              <a:latin typeface="Lucida Console"/>
              <a:cs typeface="Lucida Console"/>
            </a:endParaRPr>
          </a:p>
          <a:p>
            <a:r>
              <a:rPr lang="mr-IN" sz="2000" dirty="0" smtClean="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a:solidFill>
                  <a:srgbClr val="424545"/>
                </a:solidFill>
                <a:latin typeface="Lucida Console"/>
                <a:cs typeface="Lucida Console"/>
              </a:rPr>
              <a:t>CITY": "</a:t>
            </a:r>
            <a:r>
              <a:rPr lang="mr-IN" sz="2000" dirty="0" err="1">
                <a:solidFill>
                  <a:srgbClr val="424545"/>
                </a:solidFill>
                <a:latin typeface="Lucida Console"/>
                <a:cs typeface="Lucida Console"/>
              </a:rPr>
              <a:t>Jersey</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City</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"STATE_ABRV": "NJ",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"POP90": 228537.0,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"RANK90": 67.0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geometry</a:t>
            </a:r>
            <a:r>
              <a:rPr lang="mr-IN" sz="2000" dirty="0">
                <a:solidFill>
                  <a:srgbClr val="424545"/>
                </a:solidFill>
                <a:latin typeface="Lucida Console"/>
                <a:cs typeface="Lucida Console"/>
              </a:rPr>
              <a:t>": {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Point</a:t>
            </a:r>
            <a:r>
              <a:rPr lang="mr-IN"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coordinates</a:t>
            </a:r>
            <a:r>
              <a:rPr lang="mr-IN" sz="2000" dirty="0">
                <a:solidFill>
                  <a:srgbClr val="424545"/>
                </a:solidFill>
                <a:latin typeface="Lucida Console"/>
                <a:cs typeface="Lucida Console"/>
              </a:rPr>
              <a:t>": [ -74.064962, </a:t>
            </a:r>
            <a:r>
              <a:rPr lang="mr-IN" sz="2000" dirty="0" smtClean="0">
                <a:solidFill>
                  <a:srgbClr val="424545"/>
                </a:solidFill>
                <a:latin typeface="Lucida Console"/>
                <a:cs typeface="Lucida Console"/>
              </a:rPr>
              <a:t>40.7113 </a:t>
            </a:r>
            <a:r>
              <a:rPr lang="mr-IN"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p:txBody>
      </p:sp>
      <p:sp>
        <p:nvSpPr>
          <p:cNvPr id="10" name="Rectangle 9"/>
          <p:cNvSpPr/>
          <p:nvPr/>
        </p:nvSpPr>
        <p:spPr bwMode="gray">
          <a:xfrm>
            <a:off x="5258572" y="2478024"/>
            <a:ext cx="6208269" cy="1941576"/>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4" name="Rectangle 13"/>
          <p:cNvSpPr/>
          <p:nvPr/>
        </p:nvSpPr>
        <p:spPr bwMode="gray">
          <a:xfrm>
            <a:off x="5220143" y="4611624"/>
            <a:ext cx="6208269" cy="1255776"/>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5" name="Rectangle 14"/>
          <p:cNvSpPr/>
          <p:nvPr/>
        </p:nvSpPr>
        <p:spPr bwMode="gray">
          <a:xfrm>
            <a:off x="5220143" y="1905000"/>
            <a:ext cx="6208269" cy="3810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6" name="Left Arrow Callout 15"/>
          <p:cNvSpPr/>
          <p:nvPr/>
        </p:nvSpPr>
        <p:spPr bwMode="gray">
          <a:xfrm flipH="1">
            <a:off x="684212" y="1676400"/>
            <a:ext cx="4001843" cy="8382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A type: “Feature”</a:t>
            </a:r>
          </a:p>
        </p:txBody>
      </p:sp>
      <p:sp>
        <p:nvSpPr>
          <p:cNvPr id="17" name="Left Arrow Callout 16"/>
          <p:cNvSpPr/>
          <p:nvPr/>
        </p:nvSpPr>
        <p:spPr bwMode="gray">
          <a:xfrm flipH="1">
            <a:off x="684212" y="2895600"/>
            <a:ext cx="4001843" cy="8382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A collection </a:t>
            </a:r>
            <a:r>
              <a:rPr lang="en-US" sz="2400" smtClean="0">
                <a:solidFill>
                  <a:schemeClr val="bg1"/>
                </a:solidFill>
              </a:rPr>
              <a:t>of properties</a:t>
            </a:r>
            <a:endParaRPr lang="en-US" sz="2400" dirty="0" smtClean="0">
              <a:solidFill>
                <a:schemeClr val="bg1"/>
              </a:solidFill>
            </a:endParaRPr>
          </a:p>
        </p:txBody>
      </p:sp>
      <p:sp>
        <p:nvSpPr>
          <p:cNvPr id="18" name="Left Arrow Callout 17"/>
          <p:cNvSpPr/>
          <p:nvPr/>
        </p:nvSpPr>
        <p:spPr bwMode="gray">
          <a:xfrm flipH="1">
            <a:off x="684212" y="4724400"/>
            <a:ext cx="4001843" cy="838200"/>
          </a:xfrm>
          <a:prstGeom prst="leftArrowCallou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A geometry</a:t>
            </a:r>
          </a:p>
        </p:txBody>
      </p:sp>
    </p:spTree>
    <p:extLst>
      <p:ext uri="{BB962C8B-B14F-4D97-AF65-F5344CB8AC3E}">
        <p14:creationId xmlns:p14="http://schemas.microsoft.com/office/powerpoint/2010/main" val="1849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GeoJSON</a:t>
            </a:r>
            <a:r>
              <a:rPr lang="en-US" dirty="0" smtClean="0"/>
              <a:t> Feature Collection: A Collection of Features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31</a:t>
            </a:fld>
            <a:endParaRPr lang="uk-UA" dirty="0"/>
          </a:p>
        </p:txBody>
      </p:sp>
      <p:sp>
        <p:nvSpPr>
          <p:cNvPr id="9" name="TextBox 8"/>
          <p:cNvSpPr txBox="1"/>
          <p:nvPr/>
        </p:nvSpPr>
        <p:spPr>
          <a:xfrm>
            <a:off x="531811" y="2133600"/>
            <a:ext cx="10744199" cy="317009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FeatureCollection</a:t>
            </a:r>
            <a:r>
              <a:rPr lang="mr-IN"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features</a:t>
            </a:r>
            <a:r>
              <a:rPr lang="mr-IN" sz="2000" dirty="0">
                <a:solidFill>
                  <a:srgbClr val="424545"/>
                </a:solidFill>
                <a:latin typeface="Lucida Console"/>
                <a:cs typeface="Lucida Console"/>
              </a:rPr>
              <a:t>": </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Feature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properties</a:t>
            </a:r>
            <a:r>
              <a:rPr lang="mr-IN" sz="2000" dirty="0">
                <a:solidFill>
                  <a:srgbClr val="424545"/>
                </a:solidFill>
                <a:latin typeface="Lucida Console"/>
                <a:cs typeface="Lucida Console"/>
              </a:rPr>
              <a:t>": { ... }, "</a:t>
            </a:r>
            <a:r>
              <a:rPr lang="mr-IN" sz="2000" dirty="0" err="1">
                <a:solidFill>
                  <a:srgbClr val="424545"/>
                </a:solidFill>
                <a:latin typeface="Lucida Console"/>
                <a:cs typeface="Lucida Console"/>
              </a:rPr>
              <a:t>geometry</a:t>
            </a:r>
            <a:r>
              <a:rPr lang="mr-IN" sz="2000" dirty="0">
                <a:solidFill>
                  <a:srgbClr val="424545"/>
                </a:solidFill>
                <a:latin typeface="Lucida Console"/>
                <a:cs typeface="Lucida Console"/>
              </a:rPr>
              <a:t>": {...} </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Feature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properties</a:t>
            </a:r>
            <a:r>
              <a:rPr lang="mr-IN" sz="2000" dirty="0">
                <a:solidFill>
                  <a:srgbClr val="424545"/>
                </a:solidFill>
                <a:latin typeface="Lucida Console"/>
                <a:cs typeface="Lucida Console"/>
              </a:rPr>
              <a:t>": { ... }, "</a:t>
            </a:r>
            <a:r>
              <a:rPr lang="mr-IN" sz="2000" dirty="0" err="1">
                <a:solidFill>
                  <a:srgbClr val="424545"/>
                </a:solidFill>
                <a:latin typeface="Lucida Console"/>
                <a:cs typeface="Lucida Console"/>
              </a:rPr>
              <a:t>geometry</a:t>
            </a:r>
            <a:r>
              <a:rPr lang="mr-IN" sz="2000" dirty="0">
                <a:solidFill>
                  <a:srgbClr val="424545"/>
                </a:solidFill>
                <a:latin typeface="Lucida Console"/>
                <a:cs typeface="Lucida Console"/>
              </a:rPr>
              <a:t>": {...} </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a:solidFill>
                  <a:srgbClr val="424545"/>
                </a:solidFill>
                <a:latin typeface="Lucida Console"/>
                <a:cs typeface="Lucida Console"/>
              </a:rPr>
              <a:t> </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p:txBody>
      </p:sp>
      <p:sp>
        <p:nvSpPr>
          <p:cNvPr id="8" name="Rectangle 7"/>
          <p:cNvSpPr/>
          <p:nvPr/>
        </p:nvSpPr>
        <p:spPr bwMode="gray">
          <a:xfrm>
            <a:off x="1141412" y="3962400"/>
            <a:ext cx="9906000" cy="4572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0" name="Rectangle 9"/>
          <p:cNvSpPr/>
          <p:nvPr/>
        </p:nvSpPr>
        <p:spPr bwMode="gray">
          <a:xfrm>
            <a:off x="1141412" y="3352800"/>
            <a:ext cx="9906000" cy="457200"/>
          </a:xfrm>
          <a:prstGeom prst="rect">
            <a:avLst/>
          </a:prstGeom>
          <a:solidFill>
            <a:schemeClr val="accent2">
              <a:alpha val="31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155185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SDO_GEOMETRY or </a:t>
            </a:r>
            <a:r>
              <a:rPr lang="en-US" dirty="0" err="1" smtClean="0"/>
              <a:t>GeoJSON</a:t>
            </a:r>
            <a:r>
              <a:rPr lang="en-US" dirty="0" smtClean="0"/>
              <a:t>?</a:t>
            </a:r>
            <a:endParaRPr lang="en-US" dirty="0"/>
          </a:p>
        </p:txBody>
      </p:sp>
      <p:sp>
        <p:nvSpPr>
          <p:cNvPr id="3" name="Content Placeholder 2"/>
          <p:cNvSpPr>
            <a:spLocks noGrp="1"/>
          </p:cNvSpPr>
          <p:nvPr>
            <p:ph idx="1"/>
          </p:nvPr>
        </p:nvSpPr>
        <p:spPr/>
        <p:txBody>
          <a:bodyPr/>
          <a:lstStyle/>
          <a:p>
            <a:r>
              <a:rPr lang="en-US" dirty="0" smtClean="0"/>
              <a:t>Determined by application design</a:t>
            </a:r>
          </a:p>
          <a:p>
            <a:pPr lvl="1"/>
            <a:r>
              <a:rPr lang="en-US" dirty="0" smtClean="0"/>
              <a:t>Applications requiring a JSON document store, can keep geometry attributes stored as </a:t>
            </a:r>
            <a:r>
              <a:rPr lang="en-US" dirty="0" err="1" smtClean="0"/>
              <a:t>GeoJSON</a:t>
            </a:r>
            <a:r>
              <a:rPr lang="en-US" dirty="0" smtClean="0"/>
              <a:t> inside the JSON documents</a:t>
            </a:r>
          </a:p>
          <a:p>
            <a:r>
              <a:rPr lang="en-US" dirty="0" smtClean="0"/>
              <a:t>Can mix JSON and spatial predicates in same query</a:t>
            </a:r>
          </a:p>
          <a:p>
            <a:r>
              <a:rPr lang="en-US" dirty="0" smtClean="0"/>
              <a:t>Conversion between JSON and SDO_GEOMETRY</a:t>
            </a:r>
          </a:p>
          <a:p>
            <a:pPr lvl="1"/>
            <a:r>
              <a:rPr lang="en-US" dirty="0" err="1" smtClean="0"/>
              <a:t>SDO_UTIL.From_GeoJSON</a:t>
            </a:r>
            <a:r>
              <a:rPr lang="en-US" dirty="0" smtClean="0"/>
              <a:t>()  and </a:t>
            </a:r>
            <a:r>
              <a:rPr lang="en-US" dirty="0" err="1" smtClean="0"/>
              <a:t>To_GeoJSON</a:t>
            </a:r>
            <a:r>
              <a:rPr lang="en-US" dirty="0" smtClean="0"/>
              <a:t> functions</a:t>
            </a:r>
          </a:p>
          <a:p>
            <a:pPr lvl="1"/>
            <a:r>
              <a:rPr lang="en-US" dirty="0" smtClean="0"/>
              <a:t>SDO_GEOMETRY </a:t>
            </a:r>
            <a:r>
              <a:rPr lang="en-US" dirty="0" err="1" smtClean="0"/>
              <a:t>Get_GeoJSON</a:t>
            </a:r>
            <a:r>
              <a:rPr lang="en-US" dirty="0" smtClean="0"/>
              <a:t>() method</a:t>
            </a:r>
          </a:p>
          <a:p>
            <a:r>
              <a:rPr lang="en-US" dirty="0" smtClean="0"/>
              <a:t>Integrate third party applications that expect SDO_GEOMETRY by</a:t>
            </a:r>
          </a:p>
          <a:p>
            <a:pPr lvl="1"/>
            <a:r>
              <a:rPr lang="en-US" dirty="0" smtClean="0"/>
              <a:t>Defining a </a:t>
            </a:r>
            <a:r>
              <a:rPr lang="en-US" b="1" dirty="0" smtClean="0"/>
              <a:t>function-based index </a:t>
            </a:r>
            <a:r>
              <a:rPr lang="en-US" dirty="0" smtClean="0"/>
              <a:t>on JSON returning SDO_GEOMETRY</a:t>
            </a:r>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32</a:t>
            </a:fld>
            <a:endParaRPr lang="en-US" dirty="0"/>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t>
            </a:r>
            <a:r>
              <a:rPr lang="en-US" dirty="0" err="1" smtClean="0"/>
              <a:t>GeoJSON</a:t>
            </a:r>
            <a:r>
              <a:rPr lang="en-US" dirty="0" smtClean="0"/>
              <a:t> </a:t>
            </a:r>
            <a:r>
              <a:rPr lang="en-US" dirty="0" smtClean="0">
                <a:solidFill>
                  <a:srgbClr val="FF0000"/>
                </a:solidFill>
              </a:rPr>
              <a:t>Geometries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Using the SDO_GEOMETRY method GET_GEOJSON()</a:t>
            </a:r>
          </a:p>
          <a:p>
            <a:pPr lvl="1"/>
            <a:r>
              <a:rPr lang="en-US" dirty="0" smtClean="0"/>
              <a:t>Remember to use a table alias !</a:t>
            </a:r>
          </a:p>
          <a:p>
            <a:pPr lvl="1"/>
            <a:endParaRPr lang="en-US" dirty="0"/>
          </a:p>
          <a:p>
            <a:r>
              <a:rPr lang="en-US" dirty="0" smtClean="0"/>
              <a:t>Using the SDO_UTIL.TO_GEOJSON() function</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33</a:t>
            </a:fld>
            <a:endParaRPr lang="uk-UA" dirty="0"/>
          </a:p>
        </p:txBody>
      </p:sp>
      <p:sp>
        <p:nvSpPr>
          <p:cNvPr id="6" name="TextBox 5"/>
          <p:cNvSpPr txBox="1"/>
          <p:nvPr/>
        </p:nvSpPr>
        <p:spPr>
          <a:xfrm>
            <a:off x="531811" y="2362200"/>
            <a:ext cx="10744199"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id, </a:t>
            </a:r>
            <a:r>
              <a:rPr lang="en-US" sz="2000" dirty="0" err="1">
                <a:solidFill>
                  <a:srgbClr val="424545"/>
                </a:solidFill>
                <a:latin typeface="Lucida Console"/>
                <a:cs typeface="Lucida Console"/>
              </a:rPr>
              <a:t>c.location.get_geojson</a:t>
            </a:r>
            <a:r>
              <a:rPr lang="en-US" sz="2000" dirty="0">
                <a:solidFill>
                  <a:srgbClr val="424545"/>
                </a:solidFill>
                <a:latin typeface="Lucida Console"/>
                <a:cs typeface="Lucida Console"/>
              </a:rPr>
              <a:t>() as </a:t>
            </a:r>
            <a:r>
              <a:rPr lang="en-US" sz="2000" dirty="0" err="1" smtClean="0">
                <a:solidFill>
                  <a:srgbClr val="424545"/>
                </a:solidFill>
                <a:latin typeface="Lucida Console"/>
                <a:cs typeface="Lucida Console"/>
              </a:rPr>
              <a:t>json</a:t>
            </a:r>
            <a:r>
              <a:rPr lang="en-US" sz="2000" dirty="0" smtClean="0">
                <a:solidFill>
                  <a:srgbClr val="424545"/>
                </a:solidFill>
                <a:latin typeface="Lucida Console"/>
                <a:cs typeface="Lucida Console"/>
              </a:rPr>
              <a:t> from </a:t>
            </a:r>
            <a:r>
              <a:rPr lang="en-US" sz="2000" dirty="0" err="1">
                <a:solidFill>
                  <a:srgbClr val="424545"/>
                </a:solidFill>
                <a:latin typeface="Lucida Console"/>
                <a:cs typeface="Lucida Console"/>
              </a:rPr>
              <a:t>us_cities</a:t>
            </a:r>
            <a:r>
              <a:rPr lang="en-US" sz="2000" dirty="0">
                <a:solidFill>
                  <a:srgbClr val="424545"/>
                </a:solidFill>
                <a:latin typeface="Lucida Console"/>
                <a:cs typeface="Lucida Console"/>
              </a:rPr>
              <a:t> c;</a:t>
            </a:r>
            <a:endParaRPr lang="en-US" sz="2000" dirty="0" smtClean="0">
              <a:solidFill>
                <a:srgbClr val="424545"/>
              </a:solidFill>
              <a:latin typeface="Lucida Console"/>
              <a:cs typeface="Lucida Console"/>
            </a:endParaRPr>
          </a:p>
        </p:txBody>
      </p:sp>
      <p:sp>
        <p:nvSpPr>
          <p:cNvPr id="7" name="TextBox 6"/>
          <p:cNvSpPr txBox="1"/>
          <p:nvPr/>
        </p:nvSpPr>
        <p:spPr>
          <a:xfrm>
            <a:off x="531812" y="3352800"/>
            <a:ext cx="10744199"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id, </a:t>
            </a:r>
            <a:r>
              <a:rPr lang="en-US" sz="2000" dirty="0" err="1">
                <a:solidFill>
                  <a:srgbClr val="424545"/>
                </a:solidFill>
                <a:latin typeface="Lucida Console"/>
                <a:cs typeface="Lucida Console"/>
              </a:rPr>
              <a:t>sdo_util.to_geojson</a:t>
            </a:r>
            <a:r>
              <a:rPr lang="en-US" sz="2000" dirty="0">
                <a:solidFill>
                  <a:srgbClr val="424545"/>
                </a:solidFill>
                <a:latin typeface="Lucida Console"/>
                <a:cs typeface="Lucida Console"/>
              </a:rPr>
              <a:t>(location) as </a:t>
            </a:r>
            <a:r>
              <a:rPr lang="en-US" sz="2000" dirty="0" err="1" smtClean="0">
                <a:solidFill>
                  <a:srgbClr val="424545"/>
                </a:solidFill>
                <a:latin typeface="Lucida Console"/>
                <a:cs typeface="Lucida Console"/>
              </a:rPr>
              <a:t>json</a:t>
            </a:r>
            <a:r>
              <a:rPr lang="en-US" sz="2000" dirty="0" smtClean="0">
                <a:solidFill>
                  <a:srgbClr val="424545"/>
                </a:solidFill>
                <a:latin typeface="Lucida Console"/>
                <a:cs typeface="Lucida Console"/>
              </a:rPr>
              <a:t> from </a:t>
            </a:r>
            <a:r>
              <a:rPr lang="en-US" sz="2000" dirty="0" err="1" smtClean="0">
                <a:solidFill>
                  <a:srgbClr val="424545"/>
                </a:solidFill>
                <a:latin typeface="Lucida Console"/>
                <a:cs typeface="Lucida Console"/>
              </a:rPr>
              <a:t>us_cities</a:t>
            </a:r>
            <a:r>
              <a:rPr lang="en-US" sz="2000" dirty="0" smtClean="0">
                <a:solidFill>
                  <a:srgbClr val="424545"/>
                </a:solidFill>
                <a:latin typeface="Lucida Console"/>
                <a:cs typeface="Lucida Console"/>
              </a:rPr>
              <a:t>;</a:t>
            </a:r>
          </a:p>
        </p:txBody>
      </p:sp>
      <p:sp>
        <p:nvSpPr>
          <p:cNvPr id="8" name="TextBox 7"/>
          <p:cNvSpPr txBox="1"/>
          <p:nvPr/>
        </p:nvSpPr>
        <p:spPr>
          <a:xfrm>
            <a:off x="531812" y="3886200"/>
            <a:ext cx="10744199"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rgbClr val="424545"/>
                </a:solidFill>
                <a:latin typeface="Lucida Console"/>
                <a:cs typeface="Lucida Console"/>
              </a:rPr>
              <a:t>ID </a:t>
            </a:r>
            <a:r>
              <a:rPr lang="en-US" dirty="0" smtClean="0">
                <a:solidFill>
                  <a:srgbClr val="424545"/>
                </a:solidFill>
                <a:latin typeface="Lucida Console"/>
                <a:cs typeface="Lucida Console"/>
              </a:rPr>
              <a:t>   JSON</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    </a:t>
            </a:r>
            <a:r>
              <a:rPr lang="en-US" dirty="0" smtClean="0">
                <a:solidFill>
                  <a:srgbClr val="424545"/>
                </a:solidFill>
                <a:latin typeface="Lucida Console"/>
                <a:cs typeface="Lucida Console"/>
              </a:rPr>
              <a:t>      </a:t>
            </a:r>
          </a:p>
          <a:p>
            <a:r>
              <a:rPr lang="en-US" dirty="0">
                <a:solidFill>
                  <a:srgbClr val="424545"/>
                </a:solidFill>
                <a:latin typeface="Lucida Console"/>
                <a:cs typeface="Lucida Console"/>
              </a:rPr>
              <a:t> </a:t>
            </a:r>
            <a:r>
              <a:rPr lang="en-US" dirty="0" smtClean="0">
                <a:solidFill>
                  <a:srgbClr val="424545"/>
                </a:solidFill>
                <a:latin typeface="Lucida Console"/>
                <a:cs typeface="Lucida Console"/>
              </a:rPr>
              <a:t>   1 { </a:t>
            </a:r>
            <a:r>
              <a:rPr lang="en-US" dirty="0">
                <a:solidFill>
                  <a:srgbClr val="424545"/>
                </a:solidFill>
                <a:latin typeface="Lucida Console"/>
                <a:cs typeface="Lucida Console"/>
              </a:rPr>
              <a:t>"type": "Point", "coordinates": [-73.943849, 40.6698] </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2 { "type": "Point", "coordinates": [-118.411201, 34.112101] </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195 { "type": "Point", "coordinates": [-118.751299, 34.26305] </a:t>
            </a:r>
            <a:r>
              <a:rPr lang="en-US" dirty="0" smtClean="0">
                <a:solidFill>
                  <a:srgbClr val="424545"/>
                </a:solidFill>
                <a:latin typeface="Lucida Console"/>
                <a:cs typeface="Lucida Console"/>
              </a:rPr>
              <a:t>}</a:t>
            </a:r>
          </a:p>
          <a:p>
            <a:endParaRPr lang="en-US" dirty="0" smtClean="0">
              <a:solidFill>
                <a:srgbClr val="424545"/>
              </a:solidFill>
              <a:latin typeface="Lucida Console"/>
              <a:cs typeface="Lucida Console"/>
            </a:endParaRPr>
          </a:p>
          <a:p>
            <a:r>
              <a:rPr lang="en-US" dirty="0" smtClean="0">
                <a:solidFill>
                  <a:srgbClr val="424545"/>
                </a:solidFill>
                <a:latin typeface="Lucida Console"/>
                <a:cs typeface="Lucida Console"/>
              </a:rPr>
              <a:t>195 </a:t>
            </a:r>
            <a:r>
              <a:rPr lang="en-US" dirty="0">
                <a:solidFill>
                  <a:srgbClr val="424545"/>
                </a:solidFill>
                <a:latin typeface="Lucida Console"/>
                <a:cs typeface="Lucida Console"/>
              </a:rPr>
              <a:t>rows selected.</a:t>
            </a:r>
            <a:endParaRPr lang="en-US" dirty="0" smtClean="0">
              <a:solidFill>
                <a:srgbClr val="424545"/>
              </a:solidFill>
              <a:latin typeface="Lucida Console"/>
              <a:cs typeface="Lucida Console"/>
            </a:endParaRPr>
          </a:p>
        </p:txBody>
      </p:sp>
    </p:spTree>
    <p:extLst>
      <p:ext uri="{BB962C8B-B14F-4D97-AF65-F5344CB8AC3E}">
        <p14:creationId xmlns:p14="http://schemas.microsoft.com/office/powerpoint/2010/main" val="4292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t>
            </a:r>
            <a:r>
              <a:rPr lang="en-US" dirty="0" err="1" smtClean="0"/>
              <a:t>GeoJSON</a:t>
            </a:r>
            <a:r>
              <a:rPr lang="en-US" dirty="0" smtClean="0"/>
              <a:t> </a:t>
            </a:r>
            <a:r>
              <a:rPr lang="en-US" dirty="0" smtClean="0">
                <a:solidFill>
                  <a:srgbClr val="FF0000"/>
                </a:solidFill>
              </a:rPr>
              <a:t>Features</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34</a:t>
            </a:fld>
            <a:endParaRPr lang="uk-UA" dirty="0"/>
          </a:p>
        </p:txBody>
      </p:sp>
      <p:sp>
        <p:nvSpPr>
          <p:cNvPr id="6" name="TextBox 5"/>
          <p:cNvSpPr txBox="1"/>
          <p:nvPr/>
        </p:nvSpPr>
        <p:spPr>
          <a:xfrm>
            <a:off x="455611" y="1524000"/>
            <a:ext cx="10637103" cy="313932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select </a:t>
            </a:r>
            <a:r>
              <a:rPr lang="en-US" dirty="0" err="1">
                <a:solidFill>
                  <a:srgbClr val="FF0000"/>
                </a:solidFill>
                <a:latin typeface="Lucida Console" charset="0"/>
                <a:ea typeface="Lucida Console" charset="0"/>
                <a:cs typeface="Lucida Console" charset="0"/>
              </a:rPr>
              <a:t>json_object</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'type'          value 'Feature',</a:t>
            </a:r>
          </a:p>
          <a:p>
            <a:r>
              <a:rPr lang="en-US" dirty="0">
                <a:latin typeface="Lucida Console" charset="0"/>
                <a:ea typeface="Lucida Console" charset="0"/>
                <a:cs typeface="Lucida Console" charset="0"/>
              </a:rPr>
              <a:t>  'properties'    value </a:t>
            </a:r>
            <a:r>
              <a:rPr lang="en-US" dirty="0" err="1">
                <a:latin typeface="Lucida Console" charset="0"/>
                <a:ea typeface="Lucida Console" charset="0"/>
                <a:cs typeface="Lucida Console" charset="0"/>
              </a:rPr>
              <a:t>json_object</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'CITY'        value city,</a:t>
            </a:r>
          </a:p>
          <a:p>
            <a:r>
              <a:rPr lang="en-US" dirty="0">
                <a:latin typeface="Lucida Console" charset="0"/>
                <a:ea typeface="Lucida Console" charset="0"/>
                <a:cs typeface="Lucida Console" charset="0"/>
              </a:rPr>
              <a:t>    'STATE_ABRV'  value </a:t>
            </a:r>
            <a:r>
              <a:rPr lang="en-US" dirty="0" err="1">
                <a:latin typeface="Lucida Console" charset="0"/>
                <a:ea typeface="Lucida Console" charset="0"/>
                <a:cs typeface="Lucida Console" charset="0"/>
              </a:rPr>
              <a:t>state_abrv</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'POP90'       value pop90,</a:t>
            </a:r>
          </a:p>
          <a:p>
            <a:r>
              <a:rPr lang="en-US" dirty="0">
                <a:latin typeface="Lucida Console" charset="0"/>
                <a:ea typeface="Lucida Console" charset="0"/>
                <a:cs typeface="Lucida Console" charset="0"/>
              </a:rPr>
              <a:t>    'RANK90'      value rank90</a:t>
            </a:r>
          </a:p>
          <a:p>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'geometry'      value </a:t>
            </a:r>
            <a:r>
              <a:rPr lang="en-US" dirty="0" err="1">
                <a:latin typeface="Lucida Console" charset="0"/>
                <a:ea typeface="Lucida Console" charset="0"/>
                <a:cs typeface="Lucida Console" charset="0"/>
              </a:rPr>
              <a:t>c.location.get_geojson</a:t>
            </a:r>
            <a:r>
              <a:rPr lang="en-US" dirty="0" smtClean="0">
                <a:latin typeface="Lucida Console" charset="0"/>
                <a:ea typeface="Lucida Console" charset="0"/>
                <a:cs typeface="Lucida Console" charset="0"/>
              </a:rPr>
              <a:t>() </a:t>
            </a:r>
            <a:r>
              <a:rPr lang="en-US" dirty="0" smtClean="0">
                <a:solidFill>
                  <a:srgbClr val="FF0000"/>
                </a:solidFill>
                <a:latin typeface="Lucida Console" charset="0"/>
                <a:ea typeface="Lucida Console" charset="0"/>
                <a:cs typeface="Lucida Console" charset="0"/>
              </a:rPr>
              <a:t>format </a:t>
            </a:r>
            <a:r>
              <a:rPr lang="en-US" dirty="0" err="1">
                <a:solidFill>
                  <a:srgbClr val="FF0000"/>
                </a:solidFill>
                <a:latin typeface="Lucida Console" charset="0"/>
                <a:ea typeface="Lucida Console" charset="0"/>
                <a:cs typeface="Lucida Console" charset="0"/>
              </a:rPr>
              <a:t>json</a:t>
            </a:r>
            <a:endParaRPr lang="en-US" dirty="0">
              <a:solidFill>
                <a:srgbClr val="FF0000"/>
              </a:solidFill>
              <a:latin typeface="Lucida Console" charset="0"/>
              <a:ea typeface="Lucida Console" charset="0"/>
              <a:cs typeface="Lucida Console" charset="0"/>
            </a:endParaRPr>
          </a:p>
          <a:p>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from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c;</a:t>
            </a:r>
          </a:p>
        </p:txBody>
      </p:sp>
      <p:sp>
        <p:nvSpPr>
          <p:cNvPr id="7" name="TextBox 6"/>
          <p:cNvSpPr txBox="1"/>
          <p:nvPr/>
        </p:nvSpPr>
        <p:spPr>
          <a:xfrm>
            <a:off x="424716" y="4953000"/>
            <a:ext cx="10667999" cy="92333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dirty="0" smtClean="0">
                <a:latin typeface="Lucida Console" charset="0"/>
                <a:ea typeface="Lucida Console" charset="0"/>
                <a:cs typeface="Lucida Console" charset="0"/>
              </a:rPr>
              <a:t>{"</a:t>
            </a:r>
            <a:r>
              <a:rPr lang="mr-IN" dirty="0" err="1">
                <a:latin typeface="Lucida Console" charset="0"/>
                <a:ea typeface="Lucida Console" charset="0"/>
                <a:cs typeface="Lucida Console" charset="0"/>
              </a:rPr>
              <a:t>type</a:t>
            </a:r>
            <a:r>
              <a:rPr lang="mr-IN" dirty="0">
                <a:latin typeface="Lucida Console" charset="0"/>
                <a:ea typeface="Lucida Console" charset="0"/>
                <a:cs typeface="Lucida Console" charset="0"/>
              </a:rPr>
              <a:t>":"</a:t>
            </a:r>
            <a:r>
              <a:rPr lang="mr-IN" dirty="0" err="1">
                <a:latin typeface="Lucida Console" charset="0"/>
                <a:ea typeface="Lucida Console" charset="0"/>
                <a:cs typeface="Lucida Console" charset="0"/>
              </a:rPr>
              <a:t>Feature</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mr-IN" dirty="0" err="1">
                <a:latin typeface="Lucida Console" charset="0"/>
                <a:ea typeface="Lucida Console" charset="0"/>
                <a:cs typeface="Lucida Console" charset="0"/>
              </a:rPr>
              <a:t>properties</a:t>
            </a:r>
            <a:r>
              <a:rPr lang="mr-IN" dirty="0">
                <a:latin typeface="Lucida Console" charset="0"/>
                <a:ea typeface="Lucida Console" charset="0"/>
                <a:cs typeface="Lucida Console" charset="0"/>
              </a:rPr>
              <a:t>":{"CITY":"</a:t>
            </a:r>
            <a:r>
              <a:rPr lang="mr-IN" dirty="0" err="1" smtClean="0">
                <a:latin typeface="Lucida Console" charset="0"/>
                <a:ea typeface="Lucida Console" charset="0"/>
                <a:cs typeface="Lucida Console" charset="0"/>
              </a:rPr>
              <a:t>New</a:t>
            </a:r>
            <a:r>
              <a:rPr lang="en-US" dirty="0" smtClean="0">
                <a:latin typeface="Lucida Console" charset="0"/>
                <a:ea typeface="Lucida Console" charset="0"/>
                <a:cs typeface="Lucida Console" charset="0"/>
              </a:rPr>
              <a:t> </a:t>
            </a:r>
            <a:r>
              <a:rPr lang="mr-IN" dirty="0" err="1" smtClean="0">
                <a:latin typeface="Lucida Console" charset="0"/>
                <a:ea typeface="Lucida Console" charset="0"/>
                <a:cs typeface="Lucida Console" charset="0"/>
              </a:rPr>
              <a:t>York</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mr-IN" dirty="0">
                <a:latin typeface="Lucida Console" charset="0"/>
                <a:ea typeface="Lucida Console" charset="0"/>
                <a:cs typeface="Lucida Console" charset="0"/>
              </a:rPr>
              <a:t>STATE_ABRV":"NY</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mr-IN" dirty="0">
                <a:latin typeface="Lucida Console" charset="0"/>
                <a:ea typeface="Lucida Console" charset="0"/>
                <a:cs typeface="Lucida Console" charset="0"/>
              </a:rPr>
              <a:t>POP90":7322564</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mr-IN" dirty="0">
                <a:latin typeface="Lucida Console" charset="0"/>
                <a:ea typeface="Lucida Console" charset="0"/>
                <a:cs typeface="Lucida Console" charset="0"/>
              </a:rPr>
              <a:t>RANK90":1</a:t>
            </a:r>
            <a:r>
              <a:rPr lang="mr-IN" dirty="0" smtClean="0">
                <a:latin typeface="Lucida Console" charset="0"/>
                <a:ea typeface="Lucida Console" charset="0"/>
                <a:cs typeface="Lucida Console" charset="0"/>
              </a:rPr>
              <a:t>},</a:t>
            </a:r>
            <a:r>
              <a:rPr lang="en-US" dirty="0" smtClean="0">
                <a:latin typeface="Lucida Console" charset="0"/>
                <a:ea typeface="Lucida Console" charset="0"/>
                <a:cs typeface="Lucida Console" charset="0"/>
              </a:rPr>
              <a:t> </a:t>
            </a:r>
            <a:r>
              <a:rPr lang="mr-IN" dirty="0" smtClean="0">
                <a:latin typeface="Lucida Console" charset="0"/>
                <a:ea typeface="Lucida Console" charset="0"/>
                <a:cs typeface="Lucida Console" charset="0"/>
              </a:rPr>
              <a:t>"</a:t>
            </a:r>
            <a:r>
              <a:rPr lang="mr-IN" dirty="0" err="1">
                <a:latin typeface="Lucida Console" charset="0"/>
                <a:ea typeface="Lucida Console" charset="0"/>
                <a:cs typeface="Lucida Console" charset="0"/>
              </a:rPr>
              <a:t>geometry</a:t>
            </a:r>
            <a:r>
              <a:rPr lang="mr-IN" dirty="0">
                <a:latin typeface="Lucida Console" charset="0"/>
                <a:ea typeface="Lucida Console" charset="0"/>
                <a:cs typeface="Lucida Console" charset="0"/>
              </a:rPr>
              <a:t>":{ "</a:t>
            </a:r>
            <a:r>
              <a:rPr lang="mr-IN" dirty="0" err="1">
                <a:latin typeface="Lucida Console" charset="0"/>
                <a:ea typeface="Lucida Console" charset="0"/>
                <a:cs typeface="Lucida Console" charset="0"/>
              </a:rPr>
              <a:t>type</a:t>
            </a:r>
            <a:r>
              <a:rPr lang="mr-IN" dirty="0">
                <a:latin typeface="Lucida Console" charset="0"/>
                <a:ea typeface="Lucida Console" charset="0"/>
                <a:cs typeface="Lucida Console" charset="0"/>
              </a:rPr>
              <a:t>": "</a:t>
            </a:r>
            <a:r>
              <a:rPr lang="mr-IN" dirty="0" err="1">
                <a:latin typeface="Lucida Console" charset="0"/>
                <a:ea typeface="Lucida Console" charset="0"/>
                <a:cs typeface="Lucida Console" charset="0"/>
              </a:rPr>
              <a:t>Point</a:t>
            </a:r>
            <a:r>
              <a:rPr lang="mr-IN" dirty="0">
                <a:latin typeface="Lucida Console" charset="0"/>
                <a:ea typeface="Lucida Console" charset="0"/>
                <a:cs typeface="Lucida Console" charset="0"/>
              </a:rPr>
              <a:t>", "</a:t>
            </a:r>
            <a:r>
              <a:rPr lang="mr-IN" dirty="0" err="1">
                <a:latin typeface="Lucida Console" charset="0"/>
                <a:ea typeface="Lucida Console" charset="0"/>
                <a:cs typeface="Lucida Console" charset="0"/>
              </a:rPr>
              <a:t>coordinates</a:t>
            </a:r>
            <a:r>
              <a:rPr lang="mr-IN" dirty="0">
                <a:latin typeface="Lucida Console" charset="0"/>
                <a:ea typeface="Lucida Console" charset="0"/>
                <a:cs typeface="Lucida Console" charset="0"/>
              </a:rPr>
              <a:t>": [-73.943849, 40.6698] }}</a:t>
            </a:r>
            <a:endParaRPr lang="en-US" dirty="0">
              <a:latin typeface="Lucida Console" charset="0"/>
              <a:ea typeface="Lucida Console" charset="0"/>
              <a:cs typeface="Lucida Console" charset="0"/>
            </a:endParaRPr>
          </a:p>
        </p:txBody>
      </p:sp>
    </p:spTree>
    <p:extLst>
      <p:ext uri="{BB962C8B-B14F-4D97-AF65-F5344CB8AC3E}">
        <p14:creationId xmlns:p14="http://schemas.microsoft.com/office/powerpoint/2010/main" val="206166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t>
            </a:r>
            <a:r>
              <a:rPr lang="en-US" dirty="0" err="1" smtClean="0"/>
              <a:t>GeoJSON</a:t>
            </a:r>
            <a:r>
              <a:rPr lang="en-US" dirty="0" smtClean="0"/>
              <a:t> </a:t>
            </a:r>
            <a:r>
              <a:rPr lang="en-US" dirty="0" smtClean="0">
                <a:solidFill>
                  <a:srgbClr val="FF0000"/>
                </a:solidFill>
              </a:rPr>
              <a:t>Features</a:t>
            </a:r>
            <a:r>
              <a:rPr lang="en-US" dirty="0" smtClean="0"/>
              <a:t>: Known Issues in 12.2.0.1 </a:t>
            </a:r>
            <a:endParaRPr lang="en-US" dirty="0"/>
          </a:p>
        </p:txBody>
      </p:sp>
      <p:sp>
        <p:nvSpPr>
          <p:cNvPr id="3" name="Content Placeholder 2"/>
          <p:cNvSpPr>
            <a:spLocks noGrp="1"/>
          </p:cNvSpPr>
          <p:nvPr>
            <p:ph idx="1"/>
          </p:nvPr>
        </p:nvSpPr>
        <p:spPr>
          <a:xfrm>
            <a:off x="6551611" y="1524001"/>
            <a:ext cx="5181601" cy="4419600"/>
          </a:xfrm>
        </p:spPr>
        <p:txBody>
          <a:bodyPr/>
          <a:lstStyle/>
          <a:p>
            <a:r>
              <a:rPr lang="en-US" sz="2400" dirty="0" smtClean="0"/>
              <a:t>JSON functions only handle VARCHAR2</a:t>
            </a:r>
          </a:p>
          <a:p>
            <a:r>
              <a:rPr lang="en-US" sz="2400" dirty="0" smtClean="0"/>
              <a:t>JSON strings in CLOB not interpreted as JSON</a:t>
            </a:r>
          </a:p>
          <a:p>
            <a:r>
              <a:rPr lang="en-US" sz="2400" dirty="0" smtClean="0"/>
              <a:t>Use dummy string and replace with JSON string</a:t>
            </a:r>
          </a:p>
          <a:p>
            <a:r>
              <a:rPr lang="en-US" sz="2400" dirty="0" smtClean="0"/>
              <a:t>Cast result to CLOB before replacing</a:t>
            </a:r>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35</a:t>
            </a:fld>
            <a:endParaRPr lang="uk-UA" dirty="0"/>
          </a:p>
        </p:txBody>
      </p:sp>
      <p:sp>
        <p:nvSpPr>
          <p:cNvPr id="6" name="TextBox 5"/>
          <p:cNvSpPr txBox="1"/>
          <p:nvPr/>
        </p:nvSpPr>
        <p:spPr>
          <a:xfrm>
            <a:off x="455610" y="1565970"/>
            <a:ext cx="5791201" cy="403187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is-IS" sz="1600" dirty="0">
                <a:latin typeface="Lucida Console" charset="0"/>
                <a:ea typeface="Lucida Console" charset="0"/>
                <a:cs typeface="Lucida Console" charset="0"/>
              </a:rPr>
              <a:t>select </a:t>
            </a:r>
            <a:r>
              <a:rPr lang="is-IS" sz="1600" dirty="0">
                <a:solidFill>
                  <a:srgbClr val="FF0000"/>
                </a:solidFill>
                <a:latin typeface="Lucida Console" charset="0"/>
                <a:ea typeface="Lucida Console" charset="0"/>
                <a:cs typeface="Lucida Console" charset="0"/>
              </a:rPr>
              <a:t>replace</a:t>
            </a:r>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a:t>
            </a:r>
            <a:r>
              <a:rPr lang="is-IS" sz="1600" dirty="0">
                <a:solidFill>
                  <a:srgbClr val="FF0000"/>
                </a:solidFill>
                <a:latin typeface="Lucida Console" charset="0"/>
                <a:ea typeface="Lucida Console" charset="0"/>
                <a:cs typeface="Lucida Console" charset="0"/>
              </a:rPr>
              <a:t>to_clob</a:t>
            </a:r>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json_object(</a:t>
            </a:r>
          </a:p>
          <a:p>
            <a:r>
              <a:rPr lang="is-IS" sz="1600" dirty="0">
                <a:latin typeface="Lucida Console" charset="0"/>
                <a:ea typeface="Lucida Console" charset="0"/>
                <a:cs typeface="Lucida Console" charset="0"/>
              </a:rPr>
              <a:t>      'type'          value 'Feature',</a:t>
            </a:r>
          </a:p>
          <a:p>
            <a:r>
              <a:rPr lang="is-IS" sz="1600" dirty="0">
                <a:latin typeface="Lucida Console" charset="0"/>
                <a:ea typeface="Lucida Console" charset="0"/>
                <a:cs typeface="Lucida Console" charset="0"/>
              </a:rPr>
              <a:t>      'properties'    value json_object (</a:t>
            </a:r>
          </a:p>
          <a:p>
            <a:r>
              <a:rPr lang="is-IS" sz="1600" dirty="0">
                <a:latin typeface="Lucida Console" charset="0"/>
                <a:ea typeface="Lucida Console" charset="0"/>
                <a:cs typeface="Lucida Console" charset="0"/>
              </a:rPr>
              <a:t>        'CITY'        value city,</a:t>
            </a:r>
          </a:p>
          <a:p>
            <a:r>
              <a:rPr lang="is-IS" sz="1600" dirty="0">
                <a:latin typeface="Lucida Console" charset="0"/>
                <a:ea typeface="Lucida Console" charset="0"/>
                <a:cs typeface="Lucida Console" charset="0"/>
              </a:rPr>
              <a:t>        'STATE_ABRV'  value state_abrv,</a:t>
            </a:r>
          </a:p>
          <a:p>
            <a:r>
              <a:rPr lang="is-IS" sz="1600" dirty="0">
                <a:latin typeface="Lucida Console" charset="0"/>
                <a:ea typeface="Lucida Console" charset="0"/>
                <a:cs typeface="Lucida Console" charset="0"/>
              </a:rPr>
              <a:t>        'POP90'       value pop90,</a:t>
            </a:r>
          </a:p>
          <a:p>
            <a:r>
              <a:rPr lang="is-IS" sz="1600" dirty="0">
                <a:latin typeface="Lucida Console" charset="0"/>
                <a:ea typeface="Lucida Console" charset="0"/>
                <a:cs typeface="Lucida Console" charset="0"/>
              </a:rPr>
              <a:t>        'RANK90'      value rank90</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'geometry'      value </a:t>
            </a:r>
            <a:r>
              <a:rPr lang="is-IS" sz="1600" dirty="0">
                <a:solidFill>
                  <a:srgbClr val="FF0000"/>
                </a:solidFill>
                <a:latin typeface="Lucida Console" charset="0"/>
                <a:ea typeface="Lucida Console" charset="0"/>
                <a:cs typeface="Lucida Console" charset="0"/>
              </a:rPr>
              <a:t>'###########'</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 </a:t>
            </a:r>
          </a:p>
          <a:p>
            <a:r>
              <a:rPr lang="is-IS" sz="1600" dirty="0">
                <a:latin typeface="Lucida Console" charset="0"/>
                <a:ea typeface="Lucida Console" charset="0"/>
                <a:cs typeface="Lucida Console" charset="0"/>
              </a:rPr>
              <a:t>  </a:t>
            </a:r>
            <a:r>
              <a:rPr lang="is-IS" sz="1600" dirty="0">
                <a:solidFill>
                  <a:srgbClr val="FF0000"/>
                </a:solidFill>
                <a:latin typeface="Lucida Console" charset="0"/>
                <a:ea typeface="Lucida Console" charset="0"/>
                <a:cs typeface="Lucida Console" charset="0"/>
              </a:rPr>
              <a:t>'"###########"',  c.location.get_geojson()</a:t>
            </a:r>
          </a:p>
          <a:p>
            <a:r>
              <a:rPr lang="is-IS" sz="1600" dirty="0">
                <a:latin typeface="Lucida Console" charset="0"/>
                <a:ea typeface="Lucida Console" charset="0"/>
                <a:cs typeface="Lucida Console" charset="0"/>
              </a:rPr>
              <a:t>) as json</a:t>
            </a:r>
          </a:p>
          <a:p>
            <a:r>
              <a:rPr lang="is-IS" sz="1600" dirty="0">
                <a:latin typeface="Lucida Console" charset="0"/>
                <a:ea typeface="Lucida Console" charset="0"/>
                <a:cs typeface="Lucida Console" charset="0"/>
              </a:rPr>
              <a:t>from us_cities c;</a:t>
            </a:r>
          </a:p>
        </p:txBody>
      </p:sp>
    </p:spTree>
    <p:extLst>
      <p:ext uri="{BB962C8B-B14F-4D97-AF65-F5344CB8AC3E}">
        <p14:creationId xmlns:p14="http://schemas.microsoft.com/office/powerpoint/2010/main" val="190287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a:t>
            </a:r>
            <a:r>
              <a:rPr lang="en-US" dirty="0" err="1" smtClean="0"/>
              <a:t>GeoJSON</a:t>
            </a:r>
            <a:r>
              <a:rPr lang="en-US" dirty="0" smtClean="0"/>
              <a:t> </a:t>
            </a:r>
            <a:r>
              <a:rPr lang="en-US" dirty="0" smtClean="0">
                <a:solidFill>
                  <a:srgbClr val="FF0000"/>
                </a:solidFill>
              </a:rPr>
              <a:t>Feature Collection</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36</a:t>
            </a:fld>
            <a:endParaRPr lang="uk-UA" dirty="0"/>
          </a:p>
        </p:txBody>
      </p:sp>
      <p:sp>
        <p:nvSpPr>
          <p:cNvPr id="6" name="TextBox 5"/>
          <p:cNvSpPr txBox="1"/>
          <p:nvPr/>
        </p:nvSpPr>
        <p:spPr>
          <a:xfrm>
            <a:off x="455611" y="1435417"/>
            <a:ext cx="10637103" cy="443198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is-IS" sz="1600" dirty="0">
                <a:latin typeface="Lucida Console" charset="0"/>
                <a:ea typeface="Lucida Console" charset="0"/>
                <a:cs typeface="Lucida Console" charset="0"/>
              </a:rPr>
              <a:t>select json_object (</a:t>
            </a:r>
          </a:p>
          <a:p>
            <a:r>
              <a:rPr lang="is-IS" sz="1600" dirty="0">
                <a:latin typeface="Lucida Console" charset="0"/>
                <a:ea typeface="Lucida Console" charset="0"/>
                <a:cs typeface="Lucida Console" charset="0"/>
              </a:rPr>
              <a:t>  'type' value 'FeatureCollection',</a:t>
            </a:r>
          </a:p>
          <a:p>
            <a:r>
              <a:rPr lang="is-IS" sz="1600" dirty="0">
                <a:latin typeface="Lucida Console" charset="0"/>
                <a:ea typeface="Lucida Console" charset="0"/>
                <a:cs typeface="Lucida Console" charset="0"/>
              </a:rPr>
              <a:t>  'features' value </a:t>
            </a:r>
          </a:p>
          <a:p>
            <a:r>
              <a:rPr lang="is-IS" sz="1600" dirty="0">
                <a:latin typeface="Lucida Console" charset="0"/>
                <a:ea typeface="Lucida Console" charset="0"/>
                <a:cs typeface="Lucida Console" charset="0"/>
              </a:rPr>
              <a:t>    </a:t>
            </a:r>
            <a:r>
              <a:rPr lang="is-IS" sz="1600" dirty="0">
                <a:solidFill>
                  <a:srgbClr val="FF0000"/>
                </a:solidFill>
                <a:latin typeface="Lucida Console" charset="0"/>
                <a:ea typeface="Lucida Console" charset="0"/>
                <a:cs typeface="Lucida Console" charset="0"/>
              </a:rPr>
              <a:t>json_arrayagg(</a:t>
            </a:r>
          </a:p>
          <a:p>
            <a:r>
              <a:rPr lang="is-IS" sz="1600" dirty="0">
                <a:latin typeface="Lucida Console" charset="0"/>
                <a:ea typeface="Lucida Console" charset="0"/>
                <a:cs typeface="Lucida Console" charset="0"/>
              </a:rPr>
              <a:t>      json_object(</a:t>
            </a:r>
          </a:p>
          <a:p>
            <a:r>
              <a:rPr lang="is-IS" sz="1600" dirty="0">
                <a:latin typeface="Lucida Console" charset="0"/>
                <a:ea typeface="Lucida Console" charset="0"/>
                <a:cs typeface="Lucida Console" charset="0"/>
              </a:rPr>
              <a:t>        'type'          value 'Feature',</a:t>
            </a:r>
          </a:p>
          <a:p>
            <a:r>
              <a:rPr lang="is-IS" sz="1600" dirty="0">
                <a:latin typeface="Lucida Console" charset="0"/>
                <a:ea typeface="Lucida Console" charset="0"/>
                <a:cs typeface="Lucida Console" charset="0"/>
              </a:rPr>
              <a:t>        'properties'    value json_object (</a:t>
            </a:r>
          </a:p>
          <a:p>
            <a:r>
              <a:rPr lang="is-IS" sz="1600" dirty="0">
                <a:latin typeface="Lucida Console" charset="0"/>
                <a:ea typeface="Lucida Console" charset="0"/>
                <a:cs typeface="Lucida Console" charset="0"/>
              </a:rPr>
              <a:t>          'CITY'        value city,</a:t>
            </a:r>
          </a:p>
          <a:p>
            <a:r>
              <a:rPr lang="is-IS" sz="1600" dirty="0">
                <a:latin typeface="Lucida Console" charset="0"/>
                <a:ea typeface="Lucida Console" charset="0"/>
                <a:cs typeface="Lucida Console" charset="0"/>
              </a:rPr>
              <a:t>          'STATE_ABRV'  value state_abrv,</a:t>
            </a:r>
          </a:p>
          <a:p>
            <a:r>
              <a:rPr lang="is-IS" sz="1600" dirty="0">
                <a:latin typeface="Lucida Console" charset="0"/>
                <a:ea typeface="Lucida Console" charset="0"/>
                <a:cs typeface="Lucida Console" charset="0"/>
              </a:rPr>
              <a:t>          'POP90'       value pop90,</a:t>
            </a:r>
          </a:p>
          <a:p>
            <a:r>
              <a:rPr lang="is-IS" sz="1600" dirty="0">
                <a:latin typeface="Lucida Console" charset="0"/>
                <a:ea typeface="Lucida Console" charset="0"/>
                <a:cs typeface="Lucida Console" charset="0"/>
              </a:rPr>
              <a:t>          'RANK90'      value rank90</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'geometry'      value c.location.get_geojson() format json</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  )</a:t>
            </a:r>
          </a:p>
          <a:p>
            <a:r>
              <a:rPr lang="is-IS" sz="1600" dirty="0">
                <a:latin typeface="Lucida Console" charset="0"/>
                <a:ea typeface="Lucida Console" charset="0"/>
                <a:cs typeface="Lucida Console" charset="0"/>
              </a:rPr>
              <a:t>from us_cities c;</a:t>
            </a:r>
          </a:p>
        </p:txBody>
      </p:sp>
      <p:sp>
        <p:nvSpPr>
          <p:cNvPr id="7" name="Content Placeholder 2"/>
          <p:cNvSpPr>
            <a:spLocks noGrp="1"/>
          </p:cNvSpPr>
          <p:nvPr>
            <p:ph idx="1"/>
          </p:nvPr>
        </p:nvSpPr>
        <p:spPr>
          <a:xfrm>
            <a:off x="7542212" y="1752600"/>
            <a:ext cx="3276601" cy="1524000"/>
          </a:xfrm>
          <a:solidFill>
            <a:schemeClr val="bg1"/>
          </a:solidFill>
        </p:spPr>
        <p:txBody>
          <a:bodyPr/>
          <a:lstStyle/>
          <a:p>
            <a:pPr marL="0" indent="0" algn="ctr">
              <a:buNone/>
            </a:pPr>
            <a:r>
              <a:rPr lang="en-US" sz="2000" dirty="0" smtClean="0">
                <a:solidFill>
                  <a:srgbClr val="FF0000"/>
                </a:solidFill>
              </a:rPr>
              <a:t>NOTE </a:t>
            </a:r>
          </a:p>
          <a:p>
            <a:pPr marL="0" indent="0">
              <a:buNone/>
            </a:pPr>
            <a:r>
              <a:rPr lang="en-US" sz="2000" dirty="0" smtClean="0">
                <a:solidFill>
                  <a:srgbClr val="FF0000"/>
                </a:solidFill>
              </a:rPr>
              <a:t>This does not work in 12.2.0.1 due to the limits in the JSON processing functions to process CLOBs</a:t>
            </a:r>
          </a:p>
        </p:txBody>
      </p:sp>
    </p:spTree>
    <p:extLst>
      <p:ext uri="{BB962C8B-B14F-4D97-AF65-F5344CB8AC3E}">
        <p14:creationId xmlns:p14="http://schemas.microsoft.com/office/powerpoint/2010/main" val="20625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a:t>
            </a:r>
            <a:r>
              <a:rPr lang="en-US" dirty="0" err="1" smtClean="0"/>
              <a:t>GeoJSON</a:t>
            </a:r>
            <a:r>
              <a:rPr lang="en-US" dirty="0" smtClean="0"/>
              <a:t> Examples </a:t>
            </a:r>
            <a:r>
              <a:rPr lang="mr-IN" dirty="0" smtClean="0"/>
              <a:t>…</a:t>
            </a:r>
            <a:endParaRPr lang="en-US" dirty="0"/>
          </a:p>
        </p:txBody>
      </p:sp>
      <p:sp>
        <p:nvSpPr>
          <p:cNvPr id="8" name="Content Placeholder 7"/>
          <p:cNvSpPr>
            <a:spLocks noGrp="1"/>
          </p:cNvSpPr>
          <p:nvPr>
            <p:ph idx="1"/>
          </p:nvPr>
        </p:nvSpPr>
        <p:spPr/>
        <p:txBody>
          <a:bodyPr/>
          <a:lstStyle/>
          <a:p>
            <a:r>
              <a:rPr lang="en-US" dirty="0" smtClean="0"/>
              <a:t>Add columns to the US_CITIES table</a:t>
            </a:r>
          </a:p>
          <a:p>
            <a:endParaRPr lang="en-US" dirty="0"/>
          </a:p>
          <a:p>
            <a:endParaRPr lang="en-US" dirty="0" smtClean="0"/>
          </a:p>
          <a:p>
            <a:r>
              <a:rPr lang="en-US" dirty="0" smtClean="0"/>
              <a:t>LOCATION_G = </a:t>
            </a:r>
            <a:r>
              <a:rPr lang="en-US" dirty="0" err="1" smtClean="0"/>
              <a:t>GeoJSON</a:t>
            </a:r>
            <a:r>
              <a:rPr lang="en-US" dirty="0" smtClean="0"/>
              <a:t> Geometries</a:t>
            </a:r>
          </a:p>
          <a:p>
            <a:endParaRPr lang="en-US" dirty="0"/>
          </a:p>
          <a:p>
            <a:r>
              <a:rPr lang="en-US" dirty="0" smtClean="0"/>
              <a:t>LOCATION_F = </a:t>
            </a:r>
            <a:r>
              <a:rPr lang="en-US" dirty="0" err="1" smtClean="0"/>
              <a:t>GeoJSON</a:t>
            </a:r>
            <a:r>
              <a:rPr lang="en-US" dirty="0" smtClean="0"/>
              <a:t> Features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37</a:t>
            </a:fld>
            <a:endParaRPr lang="uk-UA" dirty="0"/>
          </a:p>
        </p:txBody>
      </p:sp>
      <p:sp>
        <p:nvSpPr>
          <p:cNvPr id="9" name="TextBox 8"/>
          <p:cNvSpPr txBox="1"/>
          <p:nvPr/>
        </p:nvSpPr>
        <p:spPr>
          <a:xfrm>
            <a:off x="531812" y="1905000"/>
            <a:ext cx="10744199" cy="101566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alter table </a:t>
            </a:r>
            <a:r>
              <a:rPr lang="en-US" sz="2000" dirty="0" err="1" smtClean="0">
                <a:solidFill>
                  <a:srgbClr val="424545"/>
                </a:solidFill>
                <a:latin typeface="Lucida Console"/>
                <a:cs typeface="Lucida Console"/>
              </a:rPr>
              <a:t>us_cities</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  </a:t>
            </a:r>
            <a:r>
              <a:rPr lang="en-US" sz="2000" dirty="0">
                <a:solidFill>
                  <a:srgbClr val="424545"/>
                </a:solidFill>
                <a:latin typeface="Lucida Console"/>
                <a:cs typeface="Lucida Console"/>
              </a:rPr>
              <a:t>add </a:t>
            </a:r>
            <a:r>
              <a:rPr lang="en-US" sz="2000" dirty="0" err="1">
                <a:solidFill>
                  <a:srgbClr val="424545"/>
                </a:solidFill>
                <a:latin typeface="Lucida Console"/>
                <a:cs typeface="Lucida Console"/>
              </a:rPr>
              <a:t>location_g</a:t>
            </a:r>
            <a:r>
              <a:rPr lang="en-US" sz="2000" dirty="0">
                <a:solidFill>
                  <a:srgbClr val="424545"/>
                </a:solidFill>
                <a:latin typeface="Lucida Console"/>
                <a:cs typeface="Lucida Console"/>
              </a:rPr>
              <a:t> </a:t>
            </a:r>
            <a:r>
              <a:rPr lang="en-US" sz="2000" dirty="0" err="1">
                <a:solidFill>
                  <a:srgbClr val="424545"/>
                </a:solidFill>
                <a:latin typeface="Lucida Console"/>
                <a:cs typeface="Lucida Console"/>
              </a:rPr>
              <a:t>clob</a:t>
            </a:r>
            <a:r>
              <a:rPr lang="en-US" sz="2000" dirty="0">
                <a:solidFill>
                  <a:srgbClr val="424545"/>
                </a:solidFill>
                <a:latin typeface="Lucida Console"/>
                <a:cs typeface="Lucida Console"/>
              </a:rPr>
              <a:t> check (</a:t>
            </a:r>
            <a:r>
              <a:rPr lang="en-US" sz="2000" dirty="0" err="1">
                <a:solidFill>
                  <a:srgbClr val="424545"/>
                </a:solidFill>
                <a:latin typeface="Lucida Console"/>
                <a:cs typeface="Lucida Console"/>
              </a:rPr>
              <a:t>location_g</a:t>
            </a:r>
            <a:r>
              <a:rPr lang="en-US" sz="2000" dirty="0">
                <a:solidFill>
                  <a:srgbClr val="424545"/>
                </a:solidFill>
                <a:latin typeface="Lucida Console"/>
                <a:cs typeface="Lucida Console"/>
              </a:rPr>
              <a:t> is </a:t>
            </a:r>
            <a:r>
              <a:rPr lang="en-US" sz="2000" dirty="0" err="1">
                <a:solidFill>
                  <a:srgbClr val="424545"/>
                </a:solidFill>
                <a:latin typeface="Lucida Console"/>
                <a:cs typeface="Lucida Console"/>
              </a:rPr>
              <a:t>json</a:t>
            </a:r>
            <a:r>
              <a:rPr lang="en-US" sz="2000" dirty="0" smtClean="0">
                <a:solidFill>
                  <a:srgbClr val="424545"/>
                </a:solidFill>
                <a:latin typeface="Lucida Console"/>
                <a:cs typeface="Lucida Console"/>
              </a:rPr>
              <a:t>)</a:t>
            </a:r>
          </a:p>
          <a:p>
            <a:r>
              <a:rPr lang="en-US" sz="2000" dirty="0" smtClean="0">
                <a:solidFill>
                  <a:srgbClr val="424545"/>
                </a:solidFill>
                <a:latin typeface="Lucida Console"/>
                <a:cs typeface="Lucida Console"/>
              </a:rPr>
              <a:t>  </a:t>
            </a:r>
            <a:r>
              <a:rPr lang="en-US" sz="2000" dirty="0">
                <a:solidFill>
                  <a:srgbClr val="424545"/>
                </a:solidFill>
                <a:latin typeface="Lucida Console"/>
                <a:cs typeface="Lucida Console"/>
              </a:rPr>
              <a:t>add </a:t>
            </a:r>
            <a:r>
              <a:rPr lang="en-US" sz="2000" dirty="0" err="1">
                <a:solidFill>
                  <a:srgbClr val="424545"/>
                </a:solidFill>
                <a:latin typeface="Lucida Console"/>
                <a:cs typeface="Lucida Console"/>
              </a:rPr>
              <a:t>location_f</a:t>
            </a:r>
            <a:r>
              <a:rPr lang="en-US" sz="2000" dirty="0">
                <a:solidFill>
                  <a:srgbClr val="424545"/>
                </a:solidFill>
                <a:latin typeface="Lucida Console"/>
                <a:cs typeface="Lucida Console"/>
              </a:rPr>
              <a:t> </a:t>
            </a:r>
            <a:r>
              <a:rPr lang="en-US" sz="2000" dirty="0" err="1">
                <a:solidFill>
                  <a:srgbClr val="424545"/>
                </a:solidFill>
                <a:latin typeface="Lucida Console"/>
                <a:cs typeface="Lucida Console"/>
              </a:rPr>
              <a:t>clob</a:t>
            </a:r>
            <a:r>
              <a:rPr lang="en-US" sz="2000" dirty="0">
                <a:solidFill>
                  <a:srgbClr val="424545"/>
                </a:solidFill>
                <a:latin typeface="Lucida Console"/>
                <a:cs typeface="Lucida Console"/>
              </a:rPr>
              <a:t> check (</a:t>
            </a:r>
            <a:r>
              <a:rPr lang="en-US" sz="2000" dirty="0" err="1">
                <a:solidFill>
                  <a:srgbClr val="424545"/>
                </a:solidFill>
                <a:latin typeface="Lucida Console"/>
                <a:cs typeface="Lucida Console"/>
              </a:rPr>
              <a:t>location_f</a:t>
            </a:r>
            <a:r>
              <a:rPr lang="en-US" sz="2000" dirty="0">
                <a:solidFill>
                  <a:srgbClr val="424545"/>
                </a:solidFill>
                <a:latin typeface="Lucida Console"/>
                <a:cs typeface="Lucida Console"/>
              </a:rPr>
              <a:t> is </a:t>
            </a:r>
            <a:r>
              <a:rPr lang="en-US" sz="2000" dirty="0" err="1">
                <a:solidFill>
                  <a:srgbClr val="424545"/>
                </a:solidFill>
                <a:latin typeface="Lucida Console"/>
                <a:cs typeface="Lucida Console"/>
              </a:rPr>
              <a:t>json</a:t>
            </a:r>
            <a:r>
              <a:rPr lang="en-US" sz="2000" dirty="0">
                <a:solidFill>
                  <a:srgbClr val="424545"/>
                </a:solidFill>
                <a:latin typeface="Lucida Console"/>
                <a:cs typeface="Lucida Console"/>
              </a:rPr>
              <a:t>);</a:t>
            </a:r>
            <a:endParaRPr lang="en-US" sz="2000" dirty="0" smtClean="0">
              <a:solidFill>
                <a:srgbClr val="424545"/>
              </a:solidFill>
              <a:latin typeface="Lucida Console"/>
              <a:cs typeface="Lucida Console"/>
            </a:endParaRPr>
          </a:p>
        </p:txBody>
      </p:sp>
      <p:sp>
        <p:nvSpPr>
          <p:cNvPr id="10" name="TextBox 9"/>
          <p:cNvSpPr txBox="1"/>
          <p:nvPr/>
        </p:nvSpPr>
        <p:spPr>
          <a:xfrm>
            <a:off x="531812" y="3562290"/>
            <a:ext cx="10744199"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 "type": "Point", "coordinates": [-73.943849, 40.6698] }</a:t>
            </a:r>
          </a:p>
        </p:txBody>
      </p:sp>
      <p:sp>
        <p:nvSpPr>
          <p:cNvPr id="11" name="TextBox 10"/>
          <p:cNvSpPr txBox="1"/>
          <p:nvPr/>
        </p:nvSpPr>
        <p:spPr>
          <a:xfrm>
            <a:off x="531812" y="4629090"/>
            <a:ext cx="10744199" cy="1015663"/>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a:t>
            </a:r>
            <a:r>
              <a:rPr lang="mr-IN" sz="2000" dirty="0" err="1">
                <a:solidFill>
                  <a:srgbClr val="424545"/>
                </a:solidFill>
                <a:latin typeface="Lucida Console"/>
                <a:cs typeface="Lucida Console"/>
              </a:rPr>
              <a:t>Feature</a:t>
            </a:r>
            <a:r>
              <a:rPr lang="mr-IN" sz="2000" dirty="0">
                <a:solidFill>
                  <a:srgbClr val="424545"/>
                </a:solidFill>
                <a:latin typeface="Lucida Console"/>
                <a:cs typeface="Lucida Console"/>
              </a:rPr>
              <a:t>","</a:t>
            </a:r>
            <a:r>
              <a:rPr lang="mr-IN" sz="2000" dirty="0" err="1">
                <a:solidFill>
                  <a:srgbClr val="424545"/>
                </a:solidFill>
                <a:latin typeface="Lucida Console"/>
                <a:cs typeface="Lucida Console"/>
              </a:rPr>
              <a:t>properties</a:t>
            </a:r>
            <a:r>
              <a:rPr lang="mr-IN" sz="2000" dirty="0">
                <a:solidFill>
                  <a:srgbClr val="424545"/>
                </a:solidFill>
                <a:latin typeface="Lucida Console"/>
                <a:cs typeface="Lucida Console"/>
              </a:rPr>
              <a:t>":{"CITY":"</a:t>
            </a:r>
            <a:r>
              <a:rPr lang="mr-IN" sz="2000" dirty="0" err="1">
                <a:solidFill>
                  <a:srgbClr val="424545"/>
                </a:solidFill>
                <a:latin typeface="Lucida Console"/>
                <a:cs typeface="Lucida Console"/>
              </a:rPr>
              <a:t>New</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York</a:t>
            </a:r>
            <a:r>
              <a:rPr lang="mr-IN" sz="2000" dirty="0" smtClean="0">
                <a:solidFill>
                  <a:srgbClr val="424545"/>
                </a:solidFill>
                <a:latin typeface="Lucida Console"/>
                <a:cs typeface="Lucida Console"/>
              </a:rPr>
              <a:t>",</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a:solidFill>
                  <a:srgbClr val="424545"/>
                </a:solidFill>
                <a:latin typeface="Lucida Console"/>
                <a:cs typeface="Lucida Console"/>
              </a:rPr>
              <a:t>STATE_ABRV":"NY","POP90":7322564,"RANK90":1</a:t>
            </a:r>
            <a:r>
              <a:rPr lang="mr-IN" sz="2000" dirty="0" smtClean="0">
                <a:solidFill>
                  <a:srgbClr val="424545"/>
                </a:solidFill>
                <a:latin typeface="Lucida Console"/>
                <a:cs typeface="Lucida Console"/>
              </a:rPr>
              <a:t>},</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a:t>
            </a:r>
            <a:r>
              <a:rPr lang="mr-IN" sz="2000" dirty="0" err="1">
                <a:solidFill>
                  <a:srgbClr val="424545"/>
                </a:solidFill>
                <a:latin typeface="Lucida Console"/>
                <a:cs typeface="Lucida Console"/>
              </a:rPr>
              <a:t>geometry</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type</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Point</a:t>
            </a:r>
            <a:r>
              <a:rPr lang="mr-IN" sz="2000" dirty="0">
                <a:solidFill>
                  <a:srgbClr val="424545"/>
                </a:solidFill>
                <a:latin typeface="Lucida Console"/>
                <a:cs typeface="Lucida Console"/>
              </a:rPr>
              <a:t>", "</a:t>
            </a:r>
            <a:r>
              <a:rPr lang="mr-IN" sz="2000" dirty="0" err="1">
                <a:solidFill>
                  <a:srgbClr val="424545"/>
                </a:solidFill>
                <a:latin typeface="Lucida Console"/>
                <a:cs typeface="Lucida Console"/>
              </a:rPr>
              <a:t>coordinates</a:t>
            </a:r>
            <a:r>
              <a:rPr lang="mr-IN" sz="2000" dirty="0">
                <a:solidFill>
                  <a:srgbClr val="424545"/>
                </a:solidFill>
                <a:latin typeface="Lucida Console"/>
                <a:cs typeface="Lucida Console"/>
              </a:rPr>
              <a:t>": [-73.943849, 40.6698] }}</a:t>
            </a:r>
            <a:endParaRPr lang="en-US" sz="2000" dirty="0">
              <a:solidFill>
                <a:srgbClr val="424545"/>
              </a:solidFill>
              <a:latin typeface="Lucida Console"/>
              <a:cs typeface="Lucida Console"/>
            </a:endParaRPr>
          </a:p>
        </p:txBody>
      </p:sp>
    </p:spTree>
    <p:extLst>
      <p:ext uri="{BB962C8B-B14F-4D97-AF65-F5344CB8AC3E}">
        <p14:creationId xmlns:p14="http://schemas.microsoft.com/office/powerpoint/2010/main" val="9641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t>
            </a:r>
            <a:r>
              <a:rPr lang="en-US" dirty="0" err="1" smtClean="0"/>
              <a:t>GeoJSON</a:t>
            </a:r>
            <a:r>
              <a:rPr lang="en-US" dirty="0" smtClean="0"/>
              <a:t> </a:t>
            </a:r>
            <a:r>
              <a:rPr lang="en-US" dirty="0" smtClean="0">
                <a:solidFill>
                  <a:srgbClr val="FF0000"/>
                </a:solidFill>
              </a:rPr>
              <a:t>Geometries</a:t>
            </a:r>
            <a:endParaRPr lang="en-US" dirty="0"/>
          </a:p>
        </p:txBody>
      </p:sp>
      <p:sp>
        <p:nvSpPr>
          <p:cNvPr id="3" name="Content Placeholder 2"/>
          <p:cNvSpPr>
            <a:spLocks noGrp="1"/>
          </p:cNvSpPr>
          <p:nvPr>
            <p:ph idx="1"/>
          </p:nvPr>
        </p:nvSpPr>
        <p:spPr/>
        <p:txBody>
          <a:bodyPr/>
          <a:lstStyle/>
          <a:p>
            <a:r>
              <a:rPr lang="en-US" dirty="0" smtClean="0"/>
              <a:t>Using the SDO_UTIL.FROM_GEOJSON() function</a:t>
            </a:r>
          </a:p>
          <a:p>
            <a:pPr lvl="1"/>
            <a:r>
              <a:rPr lang="en-US" dirty="0" smtClean="0"/>
              <a:t>No SRID specified: will use 4326</a:t>
            </a:r>
            <a:endParaRPr lang="en-US" dirty="0"/>
          </a:p>
          <a:p>
            <a:pPr lvl="1"/>
            <a:endParaRPr lang="en-US" dirty="0" smtClean="0"/>
          </a:p>
          <a:p>
            <a:pPr lvl="1"/>
            <a:r>
              <a:rPr lang="en-US" dirty="0" smtClean="0"/>
              <a:t>With an explicit SRID</a:t>
            </a:r>
          </a:p>
          <a:p>
            <a:endParaRPr lang="en-US" dirty="0"/>
          </a:p>
          <a:p>
            <a:r>
              <a:rPr lang="en-US" dirty="0" smtClean="0"/>
              <a:t>Using the JSON_VALUE() function</a:t>
            </a:r>
          </a:p>
          <a:p>
            <a:pPr lvl="1"/>
            <a:r>
              <a:rPr lang="en-US" dirty="0" smtClean="0"/>
              <a:t>Note that this does not let you choose a SRID. </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38</a:t>
            </a:fld>
            <a:endParaRPr lang="uk-UA" dirty="0"/>
          </a:p>
        </p:txBody>
      </p:sp>
      <p:sp>
        <p:nvSpPr>
          <p:cNvPr id="7" name="TextBox 6"/>
          <p:cNvSpPr txBox="1"/>
          <p:nvPr/>
        </p:nvSpPr>
        <p:spPr>
          <a:xfrm>
            <a:off x="531812" y="2362200"/>
            <a:ext cx="10972800"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id, </a:t>
            </a:r>
            <a:r>
              <a:rPr lang="en-US" sz="2000" dirty="0" err="1" smtClean="0">
                <a:solidFill>
                  <a:srgbClr val="FF0000"/>
                </a:solidFill>
                <a:latin typeface="Lucida Console"/>
                <a:cs typeface="Lucida Console"/>
              </a:rPr>
              <a:t>sdo_util.from_geojson</a:t>
            </a:r>
            <a:r>
              <a:rPr lang="en-US" sz="2000" dirty="0" smtClean="0">
                <a:solidFill>
                  <a:srgbClr val="424545"/>
                </a:solidFill>
                <a:latin typeface="Lucida Console"/>
                <a:cs typeface="Lucida Console"/>
              </a:rPr>
              <a:t>(</a:t>
            </a:r>
            <a:r>
              <a:rPr lang="en-US" sz="2000" dirty="0" err="1" smtClean="0">
                <a:solidFill>
                  <a:srgbClr val="424545"/>
                </a:solidFill>
                <a:latin typeface="Lucida Console"/>
                <a:cs typeface="Lucida Console"/>
              </a:rPr>
              <a:t>location_g</a:t>
            </a:r>
            <a:r>
              <a:rPr lang="en-US" sz="2000" dirty="0" smtClean="0">
                <a:solidFill>
                  <a:srgbClr val="424545"/>
                </a:solidFill>
                <a:latin typeface="Lucida Console"/>
                <a:cs typeface="Lucida Console"/>
              </a:rPr>
              <a:t>) from </a:t>
            </a:r>
            <a:r>
              <a:rPr lang="en-US" sz="2000" dirty="0" err="1" smtClean="0">
                <a:solidFill>
                  <a:srgbClr val="424545"/>
                </a:solidFill>
                <a:latin typeface="Lucida Console"/>
                <a:cs typeface="Lucida Console"/>
              </a:rPr>
              <a:t>us_cities</a:t>
            </a:r>
            <a:r>
              <a:rPr lang="en-US" sz="2000" dirty="0" smtClean="0">
                <a:solidFill>
                  <a:srgbClr val="424545"/>
                </a:solidFill>
                <a:latin typeface="Lucida Console"/>
                <a:cs typeface="Lucida Console"/>
              </a:rPr>
              <a:t>;</a:t>
            </a:r>
          </a:p>
        </p:txBody>
      </p:sp>
      <p:sp>
        <p:nvSpPr>
          <p:cNvPr id="9" name="TextBox 8"/>
          <p:cNvSpPr txBox="1"/>
          <p:nvPr/>
        </p:nvSpPr>
        <p:spPr>
          <a:xfrm>
            <a:off x="531812" y="3200400"/>
            <a:ext cx="10972800"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id, </a:t>
            </a:r>
            <a:r>
              <a:rPr lang="en-US" sz="2000" dirty="0" err="1" smtClean="0">
                <a:solidFill>
                  <a:srgbClr val="FF0000"/>
                </a:solidFill>
                <a:latin typeface="Lucida Console"/>
                <a:cs typeface="Lucida Console"/>
              </a:rPr>
              <a:t>sdo_util.from_geojson</a:t>
            </a:r>
            <a:r>
              <a:rPr lang="en-US" sz="2000" dirty="0" smtClean="0">
                <a:solidFill>
                  <a:srgbClr val="424545"/>
                </a:solidFill>
                <a:latin typeface="Lucida Console"/>
                <a:cs typeface="Lucida Console"/>
              </a:rPr>
              <a:t>(location_g,</a:t>
            </a:r>
            <a:r>
              <a:rPr lang="en-US" sz="2000" dirty="0" smtClean="0">
                <a:solidFill>
                  <a:srgbClr val="FF0000"/>
                </a:solidFill>
                <a:latin typeface="Lucida Console"/>
                <a:cs typeface="Lucida Console"/>
              </a:rPr>
              <a:t>null,8307</a:t>
            </a:r>
            <a:r>
              <a:rPr lang="en-US" sz="2000" dirty="0" smtClean="0">
                <a:solidFill>
                  <a:srgbClr val="424545"/>
                </a:solidFill>
                <a:latin typeface="Lucida Console"/>
                <a:cs typeface="Lucida Console"/>
              </a:rPr>
              <a:t>) from </a:t>
            </a:r>
            <a:r>
              <a:rPr lang="en-US" sz="2000" dirty="0" err="1" smtClean="0">
                <a:solidFill>
                  <a:srgbClr val="424545"/>
                </a:solidFill>
                <a:latin typeface="Lucida Console"/>
                <a:cs typeface="Lucida Console"/>
              </a:rPr>
              <a:t>us_cities</a:t>
            </a:r>
            <a:r>
              <a:rPr lang="en-US" sz="2000" dirty="0" smtClean="0">
                <a:solidFill>
                  <a:srgbClr val="424545"/>
                </a:solidFill>
                <a:latin typeface="Lucida Console"/>
                <a:cs typeface="Lucida Console"/>
              </a:rPr>
              <a:t>;</a:t>
            </a:r>
          </a:p>
        </p:txBody>
      </p:sp>
      <p:sp>
        <p:nvSpPr>
          <p:cNvPr id="10" name="TextBox 9"/>
          <p:cNvSpPr txBox="1"/>
          <p:nvPr/>
        </p:nvSpPr>
        <p:spPr>
          <a:xfrm>
            <a:off x="531812" y="4724400"/>
            <a:ext cx="109728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id, </a:t>
            </a:r>
            <a:r>
              <a:rPr lang="en-US" sz="2000" dirty="0" err="1">
                <a:solidFill>
                  <a:srgbClr val="FF0000"/>
                </a:solidFill>
                <a:latin typeface="Lucida Console"/>
                <a:cs typeface="Lucida Console"/>
              </a:rPr>
              <a:t>json_value</a:t>
            </a:r>
            <a:r>
              <a:rPr lang="en-US" sz="2000" dirty="0">
                <a:solidFill>
                  <a:srgbClr val="424545"/>
                </a:solidFill>
                <a:latin typeface="Lucida Console"/>
                <a:cs typeface="Lucida Console"/>
              </a:rPr>
              <a:t>(</a:t>
            </a:r>
            <a:r>
              <a:rPr lang="en-US" sz="2000" dirty="0" err="1">
                <a:solidFill>
                  <a:srgbClr val="424545"/>
                </a:solidFill>
                <a:latin typeface="Lucida Console"/>
                <a:cs typeface="Lucida Console"/>
              </a:rPr>
              <a:t>location_g</a:t>
            </a:r>
            <a:r>
              <a:rPr lang="en-US" sz="2000" dirty="0">
                <a:solidFill>
                  <a:srgbClr val="424545"/>
                </a:solidFill>
                <a:latin typeface="Lucida Console"/>
                <a:cs typeface="Lucida Console"/>
              </a:rPr>
              <a:t>, '$' </a:t>
            </a:r>
            <a:r>
              <a:rPr lang="en-US" sz="2000" dirty="0">
                <a:solidFill>
                  <a:srgbClr val="FF0000"/>
                </a:solidFill>
                <a:latin typeface="Lucida Console"/>
                <a:cs typeface="Lucida Console"/>
              </a:rPr>
              <a:t>returning </a:t>
            </a:r>
            <a:r>
              <a:rPr lang="en-US" sz="2000" dirty="0" err="1">
                <a:solidFill>
                  <a:srgbClr val="FF0000"/>
                </a:solidFill>
                <a:latin typeface="Lucida Console"/>
                <a:cs typeface="Lucida Console"/>
              </a:rPr>
              <a:t>sdo_geometry</a:t>
            </a:r>
            <a:r>
              <a:rPr lang="en-US"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from </a:t>
            </a:r>
            <a:r>
              <a:rPr lang="en-US" sz="2000" dirty="0" err="1">
                <a:solidFill>
                  <a:srgbClr val="424545"/>
                </a:solidFill>
                <a:latin typeface="Lucida Console"/>
                <a:cs typeface="Lucida Console"/>
              </a:rPr>
              <a:t>us_cities</a:t>
            </a:r>
            <a:r>
              <a:rPr lang="en-US" sz="2000" dirty="0">
                <a:solidFill>
                  <a:srgbClr val="424545"/>
                </a:solidFill>
                <a:latin typeface="Lucida Console"/>
                <a:cs typeface="Lucida Console"/>
              </a:rPr>
              <a:t>;</a:t>
            </a:r>
            <a:endParaRPr lang="en-US" sz="2000" dirty="0" smtClean="0">
              <a:solidFill>
                <a:srgbClr val="424545"/>
              </a:solidFill>
              <a:latin typeface="Lucida Console"/>
              <a:cs typeface="Lucida Console"/>
            </a:endParaRPr>
          </a:p>
        </p:txBody>
      </p:sp>
    </p:spTree>
    <p:extLst>
      <p:ext uri="{BB962C8B-B14F-4D97-AF65-F5344CB8AC3E}">
        <p14:creationId xmlns:p14="http://schemas.microsoft.com/office/powerpoint/2010/main" val="160070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t>
            </a:r>
            <a:r>
              <a:rPr lang="en-US" dirty="0" err="1" smtClean="0"/>
              <a:t>GeoJSON</a:t>
            </a:r>
            <a:r>
              <a:rPr lang="en-US" dirty="0" smtClean="0"/>
              <a:t> </a:t>
            </a:r>
            <a:r>
              <a:rPr lang="en-US" dirty="0" smtClean="0">
                <a:solidFill>
                  <a:srgbClr val="FF0000"/>
                </a:solidFill>
              </a:rPr>
              <a:t>Features</a:t>
            </a:r>
            <a:endParaRPr lang="en-US" dirty="0"/>
          </a:p>
        </p:txBody>
      </p:sp>
      <p:sp>
        <p:nvSpPr>
          <p:cNvPr id="3" name="Content Placeholder 2"/>
          <p:cNvSpPr>
            <a:spLocks noGrp="1"/>
          </p:cNvSpPr>
          <p:nvPr>
            <p:ph idx="1"/>
          </p:nvPr>
        </p:nvSpPr>
        <p:spPr/>
        <p:txBody>
          <a:bodyPr/>
          <a:lstStyle/>
          <a:p>
            <a:r>
              <a:rPr lang="en-US" dirty="0" smtClean="0"/>
              <a:t>Use the dot notation to extract info from a JSON document</a:t>
            </a:r>
          </a:p>
          <a:p>
            <a:r>
              <a:rPr lang="en-US" dirty="0" smtClean="0"/>
              <a:t>Get all properties in JSON</a:t>
            </a:r>
          </a:p>
          <a:p>
            <a:pPr lvl="1"/>
            <a:endParaRPr lang="en-US" dirty="0" smtClean="0"/>
          </a:p>
          <a:p>
            <a:pPr lvl="1"/>
            <a:endParaRPr lang="en-US" dirty="0"/>
          </a:p>
          <a:p>
            <a:pPr lvl="1"/>
            <a:endParaRPr lang="en-US" dirty="0" smtClean="0"/>
          </a:p>
          <a:p>
            <a:r>
              <a:rPr lang="en-US" dirty="0" smtClean="0"/>
              <a:t>Get selected properties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39</a:t>
            </a:fld>
            <a:endParaRPr lang="uk-UA" dirty="0"/>
          </a:p>
        </p:txBody>
      </p:sp>
      <p:sp>
        <p:nvSpPr>
          <p:cNvPr id="6" name="TextBox 5"/>
          <p:cNvSpPr txBox="1"/>
          <p:nvPr/>
        </p:nvSpPr>
        <p:spPr>
          <a:xfrm>
            <a:off x="531811" y="2492514"/>
            <a:ext cx="11125201"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select </a:t>
            </a:r>
            <a:r>
              <a:rPr lang="en-US" sz="2000" dirty="0" err="1" smtClean="0">
                <a:solidFill>
                  <a:srgbClr val="FF0000"/>
                </a:solidFill>
                <a:latin typeface="Lucida Console"/>
                <a:cs typeface="Lucida Console"/>
              </a:rPr>
              <a:t>c.location_f.properties</a:t>
            </a:r>
            <a:r>
              <a:rPr lang="en-US" sz="2000" dirty="0" smtClean="0">
                <a:solidFill>
                  <a:srgbClr val="424545"/>
                </a:solidFill>
                <a:latin typeface="Lucida Console"/>
                <a:cs typeface="Lucida Console"/>
              </a:rPr>
              <a:t> </a:t>
            </a:r>
            <a:r>
              <a:rPr lang="en-US" sz="2000" dirty="0">
                <a:solidFill>
                  <a:srgbClr val="424545"/>
                </a:solidFill>
                <a:latin typeface="Lucida Console"/>
                <a:cs typeface="Lucida Console"/>
              </a:rPr>
              <a:t>from </a:t>
            </a:r>
            <a:r>
              <a:rPr lang="en-US" sz="2000" dirty="0" err="1">
                <a:solidFill>
                  <a:srgbClr val="424545"/>
                </a:solidFill>
                <a:latin typeface="Lucida Console"/>
                <a:cs typeface="Lucida Console"/>
              </a:rPr>
              <a:t>us_cities</a:t>
            </a:r>
            <a:r>
              <a:rPr lang="en-US" sz="2000" dirty="0">
                <a:solidFill>
                  <a:srgbClr val="424545"/>
                </a:solidFill>
                <a:latin typeface="Lucida Console"/>
                <a:cs typeface="Lucida Console"/>
              </a:rPr>
              <a:t> c;</a:t>
            </a:r>
            <a:endParaRPr lang="en-US" sz="2000" dirty="0" smtClean="0">
              <a:solidFill>
                <a:srgbClr val="424545"/>
              </a:solidFill>
              <a:latin typeface="Lucida Console"/>
              <a:cs typeface="Lucida Console"/>
            </a:endParaRPr>
          </a:p>
        </p:txBody>
      </p:sp>
      <p:sp>
        <p:nvSpPr>
          <p:cNvPr id="7" name="TextBox 6"/>
          <p:cNvSpPr txBox="1"/>
          <p:nvPr/>
        </p:nvSpPr>
        <p:spPr>
          <a:xfrm>
            <a:off x="531812" y="3025914"/>
            <a:ext cx="111252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2000" dirty="0" smtClean="0">
                <a:solidFill>
                  <a:srgbClr val="424545"/>
                </a:solidFill>
                <a:latin typeface="Lucida Console"/>
                <a:cs typeface="Lucida Console"/>
              </a:rPr>
              <a:t>{"</a:t>
            </a:r>
            <a:r>
              <a:rPr lang="mr-IN" sz="2000" dirty="0">
                <a:solidFill>
                  <a:srgbClr val="424545"/>
                </a:solidFill>
                <a:latin typeface="Lucida Console"/>
                <a:cs typeface="Lucida Console"/>
              </a:rPr>
              <a:t>CITY":"</a:t>
            </a:r>
            <a:r>
              <a:rPr lang="mr-IN" sz="2000" dirty="0" err="1">
                <a:solidFill>
                  <a:srgbClr val="424545"/>
                </a:solidFill>
                <a:latin typeface="Lucida Console"/>
                <a:cs typeface="Lucida Console"/>
              </a:rPr>
              <a:t>Simi</a:t>
            </a:r>
            <a:r>
              <a:rPr lang="mr-IN" sz="2000" dirty="0">
                <a:solidFill>
                  <a:srgbClr val="424545"/>
                </a:solidFill>
                <a:latin typeface="Lucida Console"/>
                <a:cs typeface="Lucida Console"/>
              </a:rPr>
              <a:t> Valley","STATE_ABRV":"CA","POP90":100217,"RANK90":195</a:t>
            </a:r>
            <a:r>
              <a:rPr lang="mr-IN" sz="2000" dirty="0" smtClean="0">
                <a:solidFill>
                  <a:srgbClr val="424545"/>
                </a:solidFill>
                <a:latin typeface="Lucida Console"/>
                <a:cs typeface="Lucida Console"/>
              </a:rPr>
              <a:t>}</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a:t>
            </a:r>
          </a:p>
        </p:txBody>
      </p:sp>
      <p:sp>
        <p:nvSpPr>
          <p:cNvPr id="8" name="TextBox 7"/>
          <p:cNvSpPr txBox="1"/>
          <p:nvPr/>
        </p:nvSpPr>
        <p:spPr>
          <a:xfrm>
            <a:off x="531812" y="4343400"/>
            <a:ext cx="11125200"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a:solidFill>
                  <a:srgbClr val="424545"/>
                </a:solidFill>
                <a:latin typeface="Lucida Console"/>
                <a:cs typeface="Lucida Console"/>
              </a:rPr>
              <a:t>select </a:t>
            </a:r>
            <a:r>
              <a:rPr lang="en-US" sz="2000" dirty="0" err="1" smtClean="0">
                <a:solidFill>
                  <a:srgbClr val="FF0000"/>
                </a:solidFill>
                <a:latin typeface="Lucida Console"/>
                <a:cs typeface="Lucida Console"/>
              </a:rPr>
              <a:t>c.location_f.properties.CITY</a:t>
            </a:r>
            <a:r>
              <a:rPr lang="en-US" sz="2000" dirty="0">
                <a:solidFill>
                  <a:srgbClr val="424545"/>
                </a:solidFill>
                <a:latin typeface="Lucida Console"/>
                <a:cs typeface="Lucida Console"/>
              </a:rPr>
              <a:t>, </a:t>
            </a:r>
            <a:r>
              <a:rPr lang="en-US" sz="2000" dirty="0" err="1">
                <a:solidFill>
                  <a:srgbClr val="FF0000"/>
                </a:solidFill>
                <a:latin typeface="Lucida Console"/>
                <a:cs typeface="Lucida Console"/>
              </a:rPr>
              <a:t>c.location_f.properties.STATE_ABRV</a:t>
            </a:r>
            <a:r>
              <a:rPr lang="en-US" sz="2000" dirty="0">
                <a:solidFill>
                  <a:srgbClr val="424545"/>
                </a:solidFill>
                <a:latin typeface="Lucida Console"/>
                <a:cs typeface="Lucida Console"/>
              </a:rPr>
              <a:t> </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from </a:t>
            </a:r>
            <a:r>
              <a:rPr lang="en-US" sz="2000" dirty="0" err="1">
                <a:solidFill>
                  <a:srgbClr val="424545"/>
                </a:solidFill>
                <a:latin typeface="Lucida Console"/>
                <a:cs typeface="Lucida Console"/>
              </a:rPr>
              <a:t>us_cities</a:t>
            </a:r>
            <a:r>
              <a:rPr lang="en-US" sz="2000" dirty="0">
                <a:solidFill>
                  <a:srgbClr val="424545"/>
                </a:solidFill>
                <a:latin typeface="Lucida Console"/>
                <a:cs typeface="Lucida Console"/>
              </a:rPr>
              <a:t> c;</a:t>
            </a:r>
            <a:endParaRPr lang="en-US" sz="2000" dirty="0" smtClean="0">
              <a:solidFill>
                <a:srgbClr val="424545"/>
              </a:solidFill>
              <a:latin typeface="Lucida Console"/>
              <a:cs typeface="Lucida Console"/>
            </a:endParaRPr>
          </a:p>
        </p:txBody>
      </p:sp>
      <p:sp>
        <p:nvSpPr>
          <p:cNvPr id="9" name="TextBox 8"/>
          <p:cNvSpPr txBox="1"/>
          <p:nvPr/>
        </p:nvSpPr>
        <p:spPr>
          <a:xfrm>
            <a:off x="531813" y="5159514"/>
            <a:ext cx="10744199" cy="707886"/>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sz="2000" dirty="0" err="1" smtClean="0">
                <a:solidFill>
                  <a:srgbClr val="424545"/>
                </a:solidFill>
                <a:latin typeface="Lucida Console"/>
                <a:cs typeface="Lucida Console"/>
              </a:rPr>
              <a:t>Simi</a:t>
            </a:r>
            <a:r>
              <a:rPr lang="mr-IN" sz="2000" dirty="0" smtClean="0">
                <a:solidFill>
                  <a:srgbClr val="424545"/>
                </a:solidFill>
                <a:latin typeface="Lucida Console"/>
                <a:cs typeface="Lucida Console"/>
              </a:rPr>
              <a:t> </a:t>
            </a:r>
            <a:r>
              <a:rPr lang="mr-IN" sz="2000" dirty="0" err="1" smtClean="0">
                <a:solidFill>
                  <a:srgbClr val="424545"/>
                </a:solidFill>
                <a:latin typeface="Lucida Console"/>
                <a:cs typeface="Lucida Console"/>
              </a:rPr>
              <a:t>Valley</a:t>
            </a:r>
            <a:r>
              <a:rPr lang="en-US" sz="2000" dirty="0" smtClean="0">
                <a:solidFill>
                  <a:srgbClr val="424545"/>
                </a:solidFill>
                <a:latin typeface="Lucida Console"/>
                <a:cs typeface="Lucida Console"/>
              </a:rPr>
              <a:t>       </a:t>
            </a:r>
            <a:r>
              <a:rPr lang="mr-IN" sz="2000" dirty="0" smtClean="0">
                <a:solidFill>
                  <a:srgbClr val="424545"/>
                </a:solidFill>
                <a:latin typeface="Lucida Console"/>
                <a:cs typeface="Lucida Console"/>
              </a:rPr>
              <a:t>CA</a:t>
            </a:r>
            <a:endParaRPr lang="en-US" sz="2000" dirty="0" smtClean="0">
              <a:solidFill>
                <a:srgbClr val="424545"/>
              </a:solidFill>
              <a:latin typeface="Lucida Console"/>
              <a:cs typeface="Lucida Console"/>
            </a:endParaRPr>
          </a:p>
          <a:p>
            <a:r>
              <a:rPr lang="en-US" sz="2000" dirty="0" smtClean="0">
                <a:solidFill>
                  <a:srgbClr val="424545"/>
                </a:solidFill>
                <a:latin typeface="Lucida Console"/>
                <a:cs typeface="Lucida Console"/>
              </a:rPr>
              <a:t>...</a:t>
            </a:r>
            <a:endParaRPr lang="en-US" sz="2000" dirty="0">
              <a:solidFill>
                <a:srgbClr val="424545"/>
              </a:solidFill>
              <a:latin typeface="Lucida Console"/>
              <a:cs typeface="Lucida Console"/>
            </a:endParaRPr>
          </a:p>
        </p:txBody>
      </p:sp>
    </p:spTree>
    <p:extLst>
      <p:ext uri="{BB962C8B-B14F-4D97-AF65-F5344CB8AC3E}">
        <p14:creationId xmlns:p14="http://schemas.microsoft.com/office/powerpoint/2010/main" val="19958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p:spPr>
        <p:txBody>
          <a:bodyPr anchor="ctr"/>
          <a:lstStyle/>
          <a:p>
            <a:pPr algn="ctr"/>
            <a:r>
              <a:rPr lang="en-US" b="1" dirty="0" smtClean="0"/>
              <a:t>Map Visualization bundled with Oracle Spatial and Graph !</a:t>
            </a:r>
          </a:p>
        </p:txBody>
      </p:sp>
      <p:sp>
        <p:nvSpPr>
          <p:cNvPr id="3" name="Content Placeholder 2"/>
          <p:cNvSpPr>
            <a:spLocks noGrp="1"/>
          </p:cNvSpPr>
          <p:nvPr>
            <p:ph idx="1"/>
          </p:nvPr>
        </p:nvSpPr>
        <p:spPr/>
        <p:txBody>
          <a:bodyPr/>
          <a:lstStyle/>
          <a:p>
            <a:r>
              <a:rPr lang="en-US" dirty="0" smtClean="0"/>
              <a:t>Includes</a:t>
            </a:r>
          </a:p>
          <a:p>
            <a:pPr lvl="1"/>
            <a:r>
              <a:rPr lang="en-US" dirty="0" smtClean="0"/>
              <a:t>Mapping server (based on Oracle </a:t>
            </a:r>
            <a:r>
              <a:rPr lang="en-US" dirty="0" err="1" smtClean="0"/>
              <a:t>MapViewer</a:t>
            </a:r>
            <a:r>
              <a:rPr lang="en-US" dirty="0" smtClean="0"/>
              <a:t>)</a:t>
            </a:r>
          </a:p>
          <a:p>
            <a:pPr lvl="1"/>
            <a:r>
              <a:rPr lang="en-US" dirty="0" smtClean="0"/>
              <a:t>HTML5 API</a:t>
            </a:r>
          </a:p>
          <a:p>
            <a:pPr lvl="1"/>
            <a:r>
              <a:rPr lang="en-US" dirty="0" smtClean="0"/>
              <a:t>Map Builder</a:t>
            </a:r>
          </a:p>
          <a:p>
            <a:pPr lvl="1"/>
            <a:r>
              <a:rPr lang="en-US" dirty="0" smtClean="0"/>
              <a:t>Packaged content for admin areas (countries, states, counties as JSON files)</a:t>
            </a:r>
          </a:p>
          <a:p>
            <a:pPr lvl="1"/>
            <a:r>
              <a:rPr lang="en-US" dirty="0" smtClean="0"/>
              <a:t>OGC Services: WMS, WMTS</a:t>
            </a:r>
          </a:p>
          <a:p>
            <a:r>
              <a:rPr lang="en-US" dirty="0" smtClean="0"/>
              <a:t>Deploy on any application server</a:t>
            </a:r>
          </a:p>
          <a:p>
            <a:pPr lvl="1"/>
            <a:r>
              <a:rPr lang="en-US" dirty="0" smtClean="0"/>
              <a:t>On premise or in the Java Cloud Service </a:t>
            </a:r>
          </a:p>
          <a:p>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a:t>
            </a:fld>
            <a:endParaRPr lang="en-US"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t>
            </a:r>
            <a:r>
              <a:rPr lang="en-US" dirty="0" err="1"/>
              <a:t>GeoJSON</a:t>
            </a:r>
            <a:r>
              <a:rPr lang="en-US" dirty="0"/>
              <a:t> </a:t>
            </a:r>
            <a:r>
              <a:rPr lang="en-US" dirty="0">
                <a:solidFill>
                  <a:srgbClr val="FF0000"/>
                </a:solidFill>
              </a:rPr>
              <a:t>Features</a:t>
            </a:r>
            <a:endParaRPr lang="en-US" dirty="0"/>
          </a:p>
        </p:txBody>
      </p:sp>
      <p:sp>
        <p:nvSpPr>
          <p:cNvPr id="3" name="Content Placeholder 2"/>
          <p:cNvSpPr>
            <a:spLocks noGrp="1"/>
          </p:cNvSpPr>
          <p:nvPr>
            <p:ph idx="1"/>
          </p:nvPr>
        </p:nvSpPr>
        <p:spPr/>
        <p:txBody>
          <a:bodyPr/>
          <a:lstStyle/>
          <a:p>
            <a:r>
              <a:rPr lang="en-US" dirty="0" smtClean="0"/>
              <a:t>Use JSON_VALUE to extract the geometry</a:t>
            </a:r>
            <a:endParaRPr lang="en-US" dirty="0"/>
          </a:p>
          <a:p>
            <a:endParaRPr lang="en-US" dirty="0" smtClean="0"/>
          </a:p>
          <a:p>
            <a:endParaRPr lang="en-US" dirty="0"/>
          </a:p>
          <a:p>
            <a:endParaRPr lang="en-US" dirty="0" smtClean="0"/>
          </a:p>
          <a:p>
            <a:r>
              <a:rPr lang="en-US" dirty="0" smtClean="0"/>
              <a:t>Use SDO_UTIL.FROM_GEOJSON() with dot notation</a:t>
            </a:r>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40</a:t>
            </a:fld>
            <a:endParaRPr lang="uk-UA" dirty="0"/>
          </a:p>
        </p:txBody>
      </p:sp>
      <p:sp>
        <p:nvSpPr>
          <p:cNvPr id="6" name="TextBox 5"/>
          <p:cNvSpPr txBox="1"/>
          <p:nvPr/>
        </p:nvSpPr>
        <p:spPr>
          <a:xfrm>
            <a:off x="531811" y="1981200"/>
            <a:ext cx="11125201" cy="64633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rgbClr val="424545"/>
                </a:solidFill>
                <a:latin typeface="Lucida Console"/>
                <a:cs typeface="Lucida Console"/>
              </a:rPr>
              <a:t>select id, </a:t>
            </a:r>
            <a:r>
              <a:rPr lang="en-US" dirty="0" err="1">
                <a:solidFill>
                  <a:srgbClr val="FF0000"/>
                </a:solidFill>
                <a:latin typeface="Lucida Console"/>
                <a:cs typeface="Lucida Console"/>
              </a:rPr>
              <a:t>json_value</a:t>
            </a:r>
            <a:r>
              <a:rPr lang="en-US" dirty="0">
                <a:solidFill>
                  <a:srgbClr val="424545"/>
                </a:solidFill>
                <a:latin typeface="Lucida Console"/>
                <a:cs typeface="Lucida Console"/>
              </a:rPr>
              <a:t>(</a:t>
            </a:r>
            <a:r>
              <a:rPr lang="en-US" dirty="0" err="1">
                <a:solidFill>
                  <a:srgbClr val="424545"/>
                </a:solidFill>
                <a:latin typeface="Lucida Console"/>
                <a:cs typeface="Lucida Console"/>
              </a:rPr>
              <a:t>location_f</a:t>
            </a:r>
            <a:r>
              <a:rPr lang="en-US" dirty="0">
                <a:solidFill>
                  <a:srgbClr val="424545"/>
                </a:solidFill>
                <a:latin typeface="Lucida Console"/>
                <a:cs typeface="Lucida Console"/>
              </a:rPr>
              <a:t>, </a:t>
            </a:r>
            <a:r>
              <a:rPr lang="en-US" dirty="0">
                <a:solidFill>
                  <a:srgbClr val="FF0000"/>
                </a:solidFill>
                <a:latin typeface="Lucida Console"/>
                <a:cs typeface="Lucida Console"/>
              </a:rPr>
              <a:t>'$.geometry' </a:t>
            </a:r>
            <a:r>
              <a:rPr lang="en-US" dirty="0">
                <a:solidFill>
                  <a:srgbClr val="424545"/>
                </a:solidFill>
                <a:latin typeface="Lucida Console"/>
                <a:cs typeface="Lucida Console"/>
              </a:rPr>
              <a:t>returning </a:t>
            </a:r>
            <a:r>
              <a:rPr lang="en-US" dirty="0" err="1" smtClean="0">
                <a:solidFill>
                  <a:srgbClr val="FF0000"/>
                </a:solidFill>
                <a:latin typeface="Lucida Console"/>
                <a:cs typeface="Lucida Console"/>
              </a:rPr>
              <a:t>sdo_geometry</a:t>
            </a:r>
            <a:r>
              <a:rPr lang="en-US" dirty="0" smtClean="0">
                <a:solidFill>
                  <a:srgbClr val="424545"/>
                </a:solidFill>
                <a:latin typeface="Lucida Console"/>
                <a:cs typeface="Lucida Console"/>
              </a:rPr>
              <a:t>) </a:t>
            </a:r>
          </a:p>
          <a:p>
            <a:r>
              <a:rPr lang="en-US" dirty="0" smtClean="0">
                <a:solidFill>
                  <a:srgbClr val="424545"/>
                </a:solidFill>
                <a:latin typeface="Lucida Console"/>
                <a:cs typeface="Lucida Console"/>
              </a:rPr>
              <a:t>from </a:t>
            </a:r>
            <a:r>
              <a:rPr lang="en-US" dirty="0" err="1">
                <a:solidFill>
                  <a:srgbClr val="424545"/>
                </a:solidFill>
                <a:latin typeface="Lucida Console"/>
                <a:cs typeface="Lucida Console"/>
              </a:rPr>
              <a:t>us_cities</a:t>
            </a:r>
            <a:r>
              <a:rPr lang="en-US" dirty="0">
                <a:solidFill>
                  <a:srgbClr val="424545"/>
                </a:solidFill>
                <a:latin typeface="Lucida Console"/>
                <a:cs typeface="Lucida Console"/>
              </a:rPr>
              <a:t>;</a:t>
            </a:r>
            <a:endParaRPr lang="en-US" dirty="0" smtClean="0">
              <a:solidFill>
                <a:srgbClr val="424545"/>
              </a:solidFill>
              <a:latin typeface="Lucida Console"/>
              <a:cs typeface="Lucida Console"/>
            </a:endParaRPr>
          </a:p>
        </p:txBody>
      </p:sp>
      <p:sp>
        <p:nvSpPr>
          <p:cNvPr id="8" name="TextBox 7"/>
          <p:cNvSpPr txBox="1"/>
          <p:nvPr/>
        </p:nvSpPr>
        <p:spPr>
          <a:xfrm>
            <a:off x="531812" y="4114800"/>
            <a:ext cx="11125200" cy="64633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rgbClr val="424545"/>
                </a:solidFill>
                <a:latin typeface="Lucida Console"/>
                <a:cs typeface="Lucida Console"/>
              </a:rPr>
              <a:t>select id, </a:t>
            </a:r>
            <a:r>
              <a:rPr lang="en-US" dirty="0" err="1">
                <a:solidFill>
                  <a:srgbClr val="424545"/>
                </a:solidFill>
                <a:latin typeface="Lucida Console"/>
                <a:cs typeface="Lucida Console"/>
              </a:rPr>
              <a:t>sdo_util.from_geojson</a:t>
            </a:r>
            <a:r>
              <a:rPr lang="en-US" dirty="0">
                <a:solidFill>
                  <a:srgbClr val="424545"/>
                </a:solidFill>
                <a:latin typeface="Lucida Console"/>
                <a:cs typeface="Lucida Console"/>
              </a:rPr>
              <a:t>(</a:t>
            </a:r>
            <a:r>
              <a:rPr lang="en-US" dirty="0" err="1">
                <a:solidFill>
                  <a:srgbClr val="FF0000"/>
                </a:solidFill>
                <a:latin typeface="Lucida Console"/>
                <a:cs typeface="Lucida Console"/>
              </a:rPr>
              <a:t>c.location_f.geometry</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from </a:t>
            </a:r>
            <a:r>
              <a:rPr lang="en-US" dirty="0" err="1">
                <a:solidFill>
                  <a:srgbClr val="424545"/>
                </a:solidFill>
                <a:latin typeface="Lucida Console"/>
                <a:cs typeface="Lucida Console"/>
              </a:rPr>
              <a:t>us_cities</a:t>
            </a:r>
            <a:r>
              <a:rPr lang="en-US" dirty="0">
                <a:solidFill>
                  <a:srgbClr val="424545"/>
                </a:solidFill>
                <a:latin typeface="Lucida Console"/>
                <a:cs typeface="Lucida Console"/>
              </a:rPr>
              <a:t> c;</a:t>
            </a:r>
            <a:endParaRPr lang="en-US" dirty="0" smtClean="0">
              <a:solidFill>
                <a:srgbClr val="424545"/>
              </a:solidFill>
              <a:latin typeface="Lucida Console"/>
              <a:cs typeface="Lucida Console"/>
            </a:endParaRPr>
          </a:p>
        </p:txBody>
      </p:sp>
      <p:sp>
        <p:nvSpPr>
          <p:cNvPr id="10" name="TextBox 9"/>
          <p:cNvSpPr txBox="1"/>
          <p:nvPr/>
        </p:nvSpPr>
        <p:spPr>
          <a:xfrm>
            <a:off x="531812" y="2706469"/>
            <a:ext cx="11125201" cy="64633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rgbClr val="424545"/>
                </a:solidFill>
                <a:latin typeface="Lucida Console"/>
                <a:cs typeface="Lucida Console"/>
              </a:rPr>
              <a:t>select id, </a:t>
            </a:r>
            <a:r>
              <a:rPr lang="en-US" dirty="0" err="1" smtClean="0">
                <a:solidFill>
                  <a:srgbClr val="FF0000"/>
                </a:solidFill>
                <a:latin typeface="Lucida Console"/>
                <a:cs typeface="Lucida Console"/>
              </a:rPr>
              <a:t>json_value</a:t>
            </a:r>
            <a:r>
              <a:rPr lang="en-US" dirty="0" smtClean="0">
                <a:solidFill>
                  <a:srgbClr val="424545"/>
                </a:solidFill>
                <a:latin typeface="Lucida Console"/>
                <a:cs typeface="Lucida Console"/>
              </a:rPr>
              <a:t>(</a:t>
            </a:r>
            <a:r>
              <a:rPr lang="en-US" dirty="0" err="1" smtClean="0">
                <a:solidFill>
                  <a:srgbClr val="424545"/>
                </a:solidFill>
                <a:latin typeface="Lucida Console"/>
                <a:cs typeface="Lucida Console"/>
              </a:rPr>
              <a:t>c.location_f.geometry</a:t>
            </a:r>
            <a:r>
              <a:rPr lang="en-US" dirty="0" smtClean="0">
                <a:solidFill>
                  <a:srgbClr val="424545"/>
                </a:solidFill>
                <a:latin typeface="Lucida Console"/>
                <a:cs typeface="Lucida Console"/>
              </a:rPr>
              <a:t>, </a:t>
            </a:r>
            <a:r>
              <a:rPr lang="en-US" dirty="0" smtClean="0">
                <a:solidFill>
                  <a:srgbClr val="FF0000"/>
                </a:solidFill>
                <a:latin typeface="Lucida Console"/>
                <a:cs typeface="Lucida Console"/>
              </a:rPr>
              <a:t>'$' </a:t>
            </a:r>
            <a:r>
              <a:rPr lang="en-US" dirty="0">
                <a:solidFill>
                  <a:srgbClr val="424545"/>
                </a:solidFill>
                <a:latin typeface="Lucida Console"/>
                <a:cs typeface="Lucida Console"/>
              </a:rPr>
              <a:t>returning </a:t>
            </a:r>
            <a:r>
              <a:rPr lang="en-US" dirty="0" err="1" smtClean="0">
                <a:solidFill>
                  <a:srgbClr val="FF0000"/>
                </a:solidFill>
                <a:latin typeface="Lucida Console"/>
                <a:cs typeface="Lucida Console"/>
              </a:rPr>
              <a:t>sdo_geometry</a:t>
            </a:r>
            <a:r>
              <a:rPr lang="en-US" dirty="0" smtClean="0">
                <a:solidFill>
                  <a:srgbClr val="424545"/>
                </a:solidFill>
                <a:latin typeface="Lucida Console"/>
                <a:cs typeface="Lucida Console"/>
              </a:rPr>
              <a:t>) </a:t>
            </a:r>
          </a:p>
          <a:p>
            <a:r>
              <a:rPr lang="en-US" dirty="0" smtClean="0">
                <a:solidFill>
                  <a:srgbClr val="424545"/>
                </a:solidFill>
                <a:latin typeface="Lucida Console"/>
                <a:cs typeface="Lucida Console"/>
              </a:rPr>
              <a:t>from </a:t>
            </a:r>
            <a:r>
              <a:rPr lang="en-US" dirty="0" err="1" smtClean="0">
                <a:solidFill>
                  <a:srgbClr val="424545"/>
                </a:solidFill>
                <a:latin typeface="Lucida Console"/>
                <a:cs typeface="Lucida Console"/>
              </a:rPr>
              <a:t>us_cities</a:t>
            </a:r>
            <a:r>
              <a:rPr lang="en-US" dirty="0" smtClean="0">
                <a:solidFill>
                  <a:srgbClr val="424545"/>
                </a:solidFill>
                <a:latin typeface="Lucida Console"/>
                <a:cs typeface="Lucida Console"/>
              </a:rPr>
              <a:t> c;</a:t>
            </a:r>
          </a:p>
        </p:txBody>
      </p:sp>
    </p:spTree>
    <p:extLst>
      <p:ext uri="{BB962C8B-B14F-4D97-AF65-F5344CB8AC3E}">
        <p14:creationId xmlns:p14="http://schemas.microsoft.com/office/powerpoint/2010/main" val="274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t>
            </a:r>
            <a:r>
              <a:rPr lang="en-US" dirty="0" err="1"/>
              <a:t>GeoJSON</a:t>
            </a:r>
            <a:r>
              <a:rPr lang="en-US" dirty="0"/>
              <a:t> </a:t>
            </a:r>
            <a:r>
              <a:rPr lang="en-US" dirty="0" smtClean="0">
                <a:solidFill>
                  <a:srgbClr val="FF0000"/>
                </a:solidFill>
              </a:rPr>
              <a:t>Feature Collection</a:t>
            </a:r>
            <a:endParaRPr lang="en-US" dirty="0"/>
          </a:p>
        </p:txBody>
      </p:sp>
      <p:sp>
        <p:nvSpPr>
          <p:cNvPr id="3" name="Content Placeholder 2"/>
          <p:cNvSpPr>
            <a:spLocks noGrp="1"/>
          </p:cNvSpPr>
          <p:nvPr>
            <p:ph idx="1"/>
          </p:nvPr>
        </p:nvSpPr>
        <p:spPr/>
        <p:txBody>
          <a:bodyPr/>
          <a:lstStyle/>
          <a:p>
            <a:r>
              <a:rPr lang="en-US" dirty="0" smtClean="0"/>
              <a:t>Use </a:t>
            </a:r>
            <a:r>
              <a:rPr lang="en-US" dirty="0" smtClean="0"/>
              <a:t>JSON_TABLE </a:t>
            </a:r>
            <a:r>
              <a:rPr lang="en-US" dirty="0" smtClean="0"/>
              <a:t>to </a:t>
            </a:r>
            <a:r>
              <a:rPr lang="en-US" dirty="0" smtClean="0"/>
              <a:t>split the collection in individual features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41</a:t>
            </a:fld>
            <a:endParaRPr lang="uk-UA" dirty="0"/>
          </a:p>
        </p:txBody>
      </p:sp>
      <p:sp>
        <p:nvSpPr>
          <p:cNvPr id="9" name="TextBox 8"/>
          <p:cNvSpPr txBox="1"/>
          <p:nvPr/>
        </p:nvSpPr>
        <p:spPr>
          <a:xfrm>
            <a:off x="531811" y="1981200"/>
            <a:ext cx="11125201" cy="397031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rgbClr val="424545"/>
                </a:solidFill>
                <a:latin typeface="Lucida Console"/>
                <a:cs typeface="Lucida Console"/>
              </a:rPr>
              <a:t>select </a:t>
            </a:r>
            <a:r>
              <a:rPr lang="en-US" dirty="0" err="1">
                <a:solidFill>
                  <a:srgbClr val="424545"/>
                </a:solidFill>
                <a:latin typeface="Lucida Console"/>
                <a:cs typeface="Lucida Console"/>
              </a:rPr>
              <a:t>f.id</a:t>
            </a:r>
            <a:r>
              <a:rPr lang="en-US" dirty="0">
                <a:solidFill>
                  <a:srgbClr val="424545"/>
                </a:solidFill>
                <a:latin typeface="Lucida Console"/>
                <a:cs typeface="Lucida Console"/>
              </a:rPr>
              <a:t>, </a:t>
            </a:r>
            <a:r>
              <a:rPr lang="en-US" dirty="0" err="1">
                <a:solidFill>
                  <a:srgbClr val="424545"/>
                </a:solidFill>
                <a:latin typeface="Lucida Console"/>
                <a:cs typeface="Lucida Console"/>
              </a:rPr>
              <a:t>f.city</a:t>
            </a:r>
            <a:r>
              <a:rPr lang="en-US" dirty="0">
                <a:solidFill>
                  <a:srgbClr val="424545"/>
                </a:solidFill>
                <a:latin typeface="Lucida Console"/>
                <a:cs typeface="Lucida Console"/>
              </a:rPr>
              <a:t>, </a:t>
            </a:r>
            <a:r>
              <a:rPr lang="en-US" dirty="0" err="1">
                <a:solidFill>
                  <a:srgbClr val="424545"/>
                </a:solidFill>
                <a:latin typeface="Lucida Console"/>
                <a:cs typeface="Lucida Console"/>
              </a:rPr>
              <a:t>f.state_abrv</a:t>
            </a:r>
            <a:r>
              <a:rPr lang="en-US" dirty="0">
                <a:solidFill>
                  <a:srgbClr val="424545"/>
                </a:solidFill>
                <a:latin typeface="Lucida Console"/>
                <a:cs typeface="Lucida Console"/>
              </a:rPr>
              <a:t>, f.pop90, f.rank90, </a:t>
            </a:r>
            <a:endParaRPr lang="en-US" dirty="0" smtClean="0">
              <a:solidFill>
                <a:srgbClr val="424545"/>
              </a:solidFill>
              <a:latin typeface="Lucida Console"/>
              <a:cs typeface="Lucida Console"/>
            </a:endParaRPr>
          </a:p>
          <a:p>
            <a:r>
              <a:rPr lang="en-US" dirty="0">
                <a:solidFill>
                  <a:srgbClr val="424545"/>
                </a:solidFill>
                <a:latin typeface="Lucida Console"/>
                <a:cs typeface="Lucida Console"/>
              </a:rPr>
              <a:t> </a:t>
            </a:r>
            <a:r>
              <a:rPr lang="en-US" dirty="0" smtClean="0">
                <a:solidFill>
                  <a:srgbClr val="424545"/>
                </a:solidFill>
                <a:latin typeface="Lucida Console"/>
                <a:cs typeface="Lucida Console"/>
              </a:rPr>
              <a:t>      </a:t>
            </a:r>
            <a:r>
              <a:rPr lang="en-US" dirty="0" err="1" smtClean="0">
                <a:solidFill>
                  <a:srgbClr val="424545"/>
                </a:solidFill>
                <a:latin typeface="Lucida Console"/>
                <a:cs typeface="Lucida Console"/>
              </a:rPr>
              <a:t>sdo_util.from_geojson</a:t>
            </a:r>
            <a:r>
              <a:rPr lang="en-US" dirty="0" smtClean="0">
                <a:solidFill>
                  <a:srgbClr val="424545"/>
                </a:solidFill>
                <a:latin typeface="Lucida Console"/>
                <a:cs typeface="Lucida Console"/>
              </a:rPr>
              <a:t>(location</a:t>
            </a:r>
            <a:r>
              <a:rPr lang="en-US" dirty="0">
                <a:solidFill>
                  <a:srgbClr val="424545"/>
                </a:solidFill>
                <a:latin typeface="Lucida Console"/>
                <a:cs typeface="Lucida Console"/>
              </a:rPr>
              <a:t>) </a:t>
            </a:r>
            <a:r>
              <a:rPr lang="en-US" dirty="0" smtClean="0">
                <a:solidFill>
                  <a:srgbClr val="424545"/>
                </a:solidFill>
                <a:latin typeface="Lucida Console"/>
                <a:cs typeface="Lucida Console"/>
              </a:rPr>
              <a:t>location</a:t>
            </a:r>
          </a:p>
          <a:p>
            <a:r>
              <a:rPr lang="en-US" dirty="0" smtClean="0">
                <a:solidFill>
                  <a:srgbClr val="424545"/>
                </a:solidFill>
                <a:latin typeface="Lucida Console"/>
                <a:cs typeface="Lucida Console"/>
              </a:rPr>
              <a:t>from </a:t>
            </a:r>
            <a:r>
              <a:rPr lang="en-US" dirty="0" err="1">
                <a:solidFill>
                  <a:srgbClr val="424545"/>
                </a:solidFill>
                <a:latin typeface="Lucida Console"/>
                <a:cs typeface="Lucida Console"/>
              </a:rPr>
              <a:t>json_documents</a:t>
            </a:r>
            <a:r>
              <a:rPr lang="en-US" dirty="0">
                <a:solidFill>
                  <a:srgbClr val="424545"/>
                </a:solidFill>
                <a:latin typeface="Lucida Console"/>
                <a:cs typeface="Lucida Console"/>
              </a:rPr>
              <a:t> d, </a:t>
            </a:r>
            <a:endParaRPr lang="en-US" dirty="0" smtClean="0">
              <a:solidFill>
                <a:srgbClr val="424545"/>
              </a:solidFill>
              <a:latin typeface="Lucida Console"/>
              <a:cs typeface="Lucida Console"/>
            </a:endParaRPr>
          </a:p>
          <a:p>
            <a:r>
              <a:rPr lang="en-US" dirty="0" err="1" smtClean="0">
                <a:solidFill>
                  <a:srgbClr val="FF0000"/>
                </a:solidFill>
                <a:latin typeface="Lucida Console"/>
                <a:cs typeface="Lucida Console"/>
              </a:rPr>
              <a:t>json_table</a:t>
            </a:r>
            <a:r>
              <a:rPr lang="en-US" dirty="0">
                <a:solidFill>
                  <a:srgbClr val="424545"/>
                </a:solidFill>
                <a:latin typeface="Lucida Console"/>
                <a:cs typeface="Lucida Console"/>
              </a:rPr>
              <a:t>(  </a:t>
            </a:r>
            <a:endParaRPr lang="en-US" dirty="0" smtClean="0">
              <a:solidFill>
                <a:srgbClr val="424545"/>
              </a:solidFill>
              <a:latin typeface="Lucida Console"/>
              <a:cs typeface="Lucida Console"/>
            </a:endParaRPr>
          </a:p>
          <a:p>
            <a:r>
              <a:rPr lang="en-US" dirty="0">
                <a:solidFill>
                  <a:srgbClr val="424545"/>
                </a:solidFill>
                <a:latin typeface="Lucida Console"/>
                <a:cs typeface="Lucida Console"/>
              </a:rPr>
              <a:t> </a:t>
            </a:r>
            <a:r>
              <a:rPr lang="en-US" dirty="0" smtClean="0">
                <a:solidFill>
                  <a:srgbClr val="424545"/>
                </a:solidFill>
                <a:latin typeface="Lucida Console"/>
                <a:cs typeface="Lucida Console"/>
              </a:rPr>
              <a:t> </a:t>
            </a:r>
            <a:r>
              <a:rPr lang="en-US" dirty="0" err="1" smtClean="0">
                <a:solidFill>
                  <a:srgbClr val="FF0000"/>
                </a:solidFill>
                <a:latin typeface="Lucida Console"/>
                <a:cs typeface="Lucida Console"/>
              </a:rPr>
              <a:t>json_document</a:t>
            </a:r>
            <a:r>
              <a:rPr lang="en-US" dirty="0" err="1">
                <a:solidFill>
                  <a:srgbClr val="FF0000"/>
                </a:solidFill>
                <a:latin typeface="Lucida Console"/>
                <a:cs typeface="Lucida Console"/>
              </a:rPr>
              <a:t>,'$.features</a:t>
            </a:r>
            <a:r>
              <a:rPr lang="en-US" dirty="0">
                <a:solidFill>
                  <a:srgbClr val="FF0000"/>
                </a:solidFill>
                <a:latin typeface="Lucida Console"/>
                <a:cs typeface="Lucida Console"/>
              </a:rPr>
              <a:t>[*]'   </a:t>
            </a:r>
            <a:endParaRPr lang="en-US" dirty="0" smtClean="0">
              <a:solidFill>
                <a:srgbClr val="FF0000"/>
              </a:solidFill>
              <a:latin typeface="Lucida Console"/>
              <a:cs typeface="Lucida Console"/>
            </a:endParaRPr>
          </a:p>
          <a:p>
            <a:r>
              <a:rPr lang="en-US" dirty="0">
                <a:solidFill>
                  <a:srgbClr val="424545"/>
                </a:solidFill>
                <a:latin typeface="Lucida Console"/>
                <a:cs typeface="Lucida Console"/>
              </a:rPr>
              <a:t> </a:t>
            </a:r>
            <a:r>
              <a:rPr lang="en-US" dirty="0" smtClean="0">
                <a:solidFill>
                  <a:srgbClr val="424545"/>
                </a:solidFill>
                <a:latin typeface="Lucida Console"/>
                <a:cs typeface="Lucida Console"/>
              </a:rPr>
              <a:t> </a:t>
            </a:r>
            <a:r>
              <a:rPr lang="en-US" dirty="0" smtClean="0">
                <a:solidFill>
                  <a:srgbClr val="FF0000"/>
                </a:solidFill>
                <a:latin typeface="Lucida Console"/>
                <a:cs typeface="Lucida Console"/>
              </a:rPr>
              <a:t>columns</a:t>
            </a:r>
            <a:r>
              <a:rPr lang="en-US" dirty="0" smtClean="0">
                <a:solidFill>
                  <a:srgbClr val="424545"/>
                </a:solidFill>
                <a:latin typeface="Lucida Console"/>
                <a:cs typeface="Lucida Console"/>
              </a:rPr>
              <a:t> (</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id for </a:t>
            </a:r>
            <a:r>
              <a:rPr lang="en-US" dirty="0" err="1">
                <a:solidFill>
                  <a:srgbClr val="424545"/>
                </a:solidFill>
                <a:latin typeface="Lucida Console"/>
                <a:cs typeface="Lucida Console"/>
              </a:rPr>
              <a:t>ordinality</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city varchar2(40) path '$.</a:t>
            </a:r>
            <a:r>
              <a:rPr lang="en-US" dirty="0" err="1">
                <a:solidFill>
                  <a:srgbClr val="424545"/>
                </a:solidFill>
                <a:latin typeface="Lucida Console"/>
                <a:cs typeface="Lucida Console"/>
              </a:rPr>
              <a:t>properties.CITY</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err="1">
                <a:solidFill>
                  <a:srgbClr val="424545"/>
                </a:solidFill>
                <a:latin typeface="Lucida Console"/>
                <a:cs typeface="Lucida Console"/>
              </a:rPr>
              <a:t>state_abrv</a:t>
            </a:r>
            <a:r>
              <a:rPr lang="en-US" dirty="0">
                <a:solidFill>
                  <a:srgbClr val="424545"/>
                </a:solidFill>
                <a:latin typeface="Lucida Console"/>
                <a:cs typeface="Lucida Console"/>
              </a:rPr>
              <a:t> varchar2(2) path '$.</a:t>
            </a:r>
            <a:r>
              <a:rPr lang="en-US" dirty="0" err="1">
                <a:solidFill>
                  <a:srgbClr val="424545"/>
                </a:solidFill>
                <a:latin typeface="Lucida Console"/>
                <a:cs typeface="Lucida Console"/>
              </a:rPr>
              <a:t>properties.STATE_ABRV</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pop90 number path '$.properties.POP90</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rank90 number path '$.properties.RANK90</a:t>
            </a:r>
            <a:r>
              <a:rPr lang="en-US" dirty="0" smtClean="0">
                <a:solidFill>
                  <a:srgbClr val="424545"/>
                </a:solidFill>
                <a:latin typeface="Lucida Console"/>
                <a:cs typeface="Lucida Console"/>
              </a:rPr>
              <a:t>',</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location format </a:t>
            </a:r>
            <a:r>
              <a:rPr lang="en-US" dirty="0" err="1">
                <a:solidFill>
                  <a:srgbClr val="424545"/>
                </a:solidFill>
                <a:latin typeface="Lucida Console"/>
                <a:cs typeface="Lucida Console"/>
              </a:rPr>
              <a:t>json</a:t>
            </a:r>
            <a:r>
              <a:rPr lang="en-US" dirty="0">
                <a:solidFill>
                  <a:srgbClr val="424545"/>
                </a:solidFill>
                <a:latin typeface="Lucida Console"/>
                <a:cs typeface="Lucida Console"/>
              </a:rPr>
              <a:t> path '$.</a:t>
            </a:r>
            <a:r>
              <a:rPr lang="en-US" dirty="0" smtClean="0">
                <a:solidFill>
                  <a:srgbClr val="424545"/>
                </a:solidFill>
                <a:latin typeface="Lucida Console"/>
                <a:cs typeface="Lucida Console"/>
              </a:rPr>
              <a:t>geometry’</a:t>
            </a:r>
          </a:p>
          <a:p>
            <a:r>
              <a:rPr lang="en-US" dirty="0" smtClean="0">
                <a:solidFill>
                  <a:srgbClr val="424545"/>
                </a:solidFill>
                <a:latin typeface="Lucida Console"/>
                <a:cs typeface="Lucida Console"/>
              </a:rPr>
              <a:t>  )</a:t>
            </a:r>
          </a:p>
          <a:p>
            <a:r>
              <a:rPr lang="en-US" dirty="0" smtClean="0">
                <a:solidFill>
                  <a:srgbClr val="424545"/>
                </a:solidFill>
                <a:latin typeface="Lucida Console"/>
                <a:cs typeface="Lucida Console"/>
              </a:rPr>
              <a:t>) </a:t>
            </a:r>
            <a:r>
              <a:rPr lang="en-US" dirty="0">
                <a:solidFill>
                  <a:srgbClr val="424545"/>
                </a:solidFill>
                <a:latin typeface="Lucida Console"/>
                <a:cs typeface="Lucida Console"/>
              </a:rPr>
              <a:t>f;</a:t>
            </a:r>
            <a:endParaRPr lang="en-US" dirty="0" smtClean="0">
              <a:solidFill>
                <a:srgbClr val="424545"/>
              </a:solidFill>
              <a:latin typeface="Lucida Console"/>
              <a:cs typeface="Lucida Console"/>
            </a:endParaRPr>
          </a:p>
        </p:txBody>
      </p:sp>
      <p:sp>
        <p:nvSpPr>
          <p:cNvPr id="11" name="TextBox 10"/>
          <p:cNvSpPr txBox="1"/>
          <p:nvPr/>
        </p:nvSpPr>
        <p:spPr>
          <a:xfrm>
            <a:off x="6704012" y="2667000"/>
            <a:ext cx="5181601" cy="120032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mr-IN" dirty="0" err="1">
                <a:solidFill>
                  <a:srgbClr val="424545"/>
                </a:solidFill>
                <a:latin typeface="Lucida Console"/>
                <a:cs typeface="Lucida Console"/>
              </a:rPr>
              <a:t>Name</a:t>
            </a:r>
            <a:r>
              <a:rPr lang="mr-IN" dirty="0">
                <a:solidFill>
                  <a:srgbClr val="424545"/>
                </a:solidFill>
                <a:latin typeface="Lucida Console"/>
                <a:cs typeface="Lucida Console"/>
              </a:rPr>
              <a:t>                </a:t>
            </a:r>
            <a:r>
              <a:rPr lang="mr-IN" dirty="0" err="1">
                <a:solidFill>
                  <a:srgbClr val="424545"/>
                </a:solidFill>
                <a:latin typeface="Lucida Console"/>
                <a:cs typeface="Lucida Console"/>
              </a:rPr>
              <a:t>Null</a:t>
            </a:r>
            <a:r>
              <a:rPr lang="mr-IN" dirty="0">
                <a:solidFill>
                  <a:srgbClr val="424545"/>
                </a:solidFill>
                <a:latin typeface="Lucida Console"/>
                <a:cs typeface="Lucida Console"/>
              </a:rPr>
              <a:t>?    </a:t>
            </a:r>
            <a:r>
              <a:rPr lang="mr-IN" dirty="0" err="1" smtClean="0">
                <a:solidFill>
                  <a:srgbClr val="424545"/>
                </a:solidFill>
                <a:latin typeface="Lucida Console"/>
                <a:cs typeface="Lucida Console"/>
              </a:rPr>
              <a:t>Type</a:t>
            </a:r>
            <a:endParaRPr lang="en-US" dirty="0" smtClean="0">
              <a:solidFill>
                <a:srgbClr val="424545"/>
              </a:solidFill>
              <a:latin typeface="Lucida Console"/>
              <a:cs typeface="Lucida Console"/>
            </a:endParaRPr>
          </a:p>
          <a:p>
            <a:r>
              <a:rPr lang="mr-IN" dirty="0" smtClean="0">
                <a:solidFill>
                  <a:srgbClr val="424545"/>
                </a:solidFill>
                <a:latin typeface="Lucida Console"/>
                <a:cs typeface="Lucida Console"/>
              </a:rPr>
              <a:t>------------------- </a:t>
            </a:r>
            <a:r>
              <a:rPr lang="mr-IN" dirty="0">
                <a:solidFill>
                  <a:srgbClr val="424545"/>
                </a:solidFill>
                <a:latin typeface="Lucida Console"/>
                <a:cs typeface="Lucida Console"/>
              </a:rPr>
              <a:t>-------- </a:t>
            </a:r>
            <a:r>
              <a:rPr lang="mr-IN" dirty="0" smtClean="0">
                <a:solidFill>
                  <a:srgbClr val="424545"/>
                </a:solidFill>
                <a:latin typeface="Lucida Console"/>
                <a:cs typeface="Lucida Console"/>
              </a:rPr>
              <a:t>------</a:t>
            </a:r>
            <a:endParaRPr lang="en-US" dirty="0" smtClean="0">
              <a:solidFill>
                <a:srgbClr val="424545"/>
              </a:solidFill>
              <a:latin typeface="Lucida Console"/>
              <a:cs typeface="Lucida Console"/>
            </a:endParaRPr>
          </a:p>
          <a:p>
            <a:r>
              <a:rPr lang="mr-IN" dirty="0" smtClean="0">
                <a:solidFill>
                  <a:srgbClr val="424545"/>
                </a:solidFill>
                <a:latin typeface="Lucida Console"/>
                <a:cs typeface="Lucida Console"/>
              </a:rPr>
              <a:t>ID                  </a:t>
            </a:r>
            <a:r>
              <a:rPr lang="mr-IN" dirty="0">
                <a:solidFill>
                  <a:srgbClr val="424545"/>
                </a:solidFill>
                <a:latin typeface="Lucida Console"/>
                <a:cs typeface="Lucida Console"/>
              </a:rPr>
              <a:t>NOT NULL </a:t>
            </a:r>
            <a:r>
              <a:rPr lang="mr-IN" dirty="0" smtClean="0">
                <a:solidFill>
                  <a:srgbClr val="424545"/>
                </a:solidFill>
                <a:latin typeface="Lucida Console"/>
                <a:cs typeface="Lucida Console"/>
              </a:rPr>
              <a:t>NUMBER</a:t>
            </a:r>
            <a:endParaRPr lang="en-US" dirty="0" smtClean="0">
              <a:solidFill>
                <a:srgbClr val="424545"/>
              </a:solidFill>
              <a:latin typeface="Lucida Console"/>
              <a:cs typeface="Lucida Console"/>
            </a:endParaRPr>
          </a:p>
          <a:p>
            <a:r>
              <a:rPr lang="mr-IN" dirty="0" smtClean="0">
                <a:solidFill>
                  <a:srgbClr val="424545"/>
                </a:solidFill>
                <a:latin typeface="Lucida Console"/>
                <a:cs typeface="Lucida Console"/>
              </a:rPr>
              <a:t>JSON_DOCUMENT                </a:t>
            </a:r>
            <a:r>
              <a:rPr lang="mr-IN" dirty="0">
                <a:solidFill>
                  <a:srgbClr val="424545"/>
                </a:solidFill>
                <a:latin typeface="Lucida Console"/>
                <a:cs typeface="Lucida Console"/>
              </a:rPr>
              <a:t>CLOB</a:t>
            </a:r>
            <a:endParaRPr lang="en-US" dirty="0" smtClean="0">
              <a:solidFill>
                <a:srgbClr val="424545"/>
              </a:solidFill>
              <a:latin typeface="Lucida Console"/>
              <a:cs typeface="Lucida Console"/>
            </a:endParaRPr>
          </a:p>
        </p:txBody>
      </p:sp>
    </p:spTree>
    <p:extLst>
      <p:ext uri="{BB962C8B-B14F-4D97-AF65-F5344CB8AC3E}">
        <p14:creationId xmlns:p14="http://schemas.microsoft.com/office/powerpoint/2010/main" val="170513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t>
            </a:r>
            <a:r>
              <a:rPr lang="en-US" dirty="0" err="1" smtClean="0"/>
              <a:t>GeoJSON</a:t>
            </a:r>
            <a:r>
              <a:rPr lang="en-US" dirty="0" smtClean="0"/>
              <a:t> </a:t>
            </a:r>
            <a:r>
              <a:rPr lang="en-US" dirty="0" smtClean="0">
                <a:solidFill>
                  <a:srgbClr val="FF0000"/>
                </a:solidFill>
              </a:rPr>
              <a:t>Geometries </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Setup spatial metadata</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The index</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42</a:t>
            </a:fld>
            <a:endParaRPr lang="uk-UA" dirty="0"/>
          </a:p>
        </p:txBody>
      </p:sp>
      <p:sp>
        <p:nvSpPr>
          <p:cNvPr id="6" name="TextBox 5"/>
          <p:cNvSpPr txBox="1"/>
          <p:nvPr/>
        </p:nvSpPr>
        <p:spPr>
          <a:xfrm>
            <a:off x="531812" y="19050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insert into </a:t>
            </a:r>
            <a:r>
              <a:rPr lang="en-US" dirty="0" err="1">
                <a:latin typeface="Lucida Console" charset="0"/>
                <a:ea typeface="Lucida Console" charset="0"/>
                <a:cs typeface="Lucida Console" charset="0"/>
              </a:rPr>
              <a:t>user_sdo_geom_metadata</a:t>
            </a:r>
            <a:r>
              <a:rPr lang="en-US" dirty="0">
                <a:latin typeface="Lucida Console" charset="0"/>
                <a:ea typeface="Lucida Console" charset="0"/>
                <a:cs typeface="Lucida Console" charset="0"/>
              </a:rPr>
              <a:t> values (</a:t>
            </a:r>
          </a:p>
          <a:p>
            <a:r>
              <a:rPr lang="en-US" dirty="0">
                <a:latin typeface="Lucida Console" charset="0"/>
                <a:ea typeface="Lucida Console" charset="0"/>
                <a:cs typeface="Lucida Console" charset="0"/>
              </a:rPr>
              <a:t>  'US_CITIES', </a:t>
            </a:r>
            <a:r>
              <a:rPr lang="en-US" dirty="0">
                <a:solidFill>
                  <a:srgbClr val="FF0000"/>
                </a:solidFill>
                <a:latin typeface="Lucida Console" charset="0"/>
                <a:ea typeface="Lucida Console" charset="0"/>
                <a:cs typeface="Lucida Console" charset="0"/>
              </a:rPr>
              <a:t>'JSON_VALUE(</a:t>
            </a:r>
            <a:r>
              <a:rPr lang="en-US" dirty="0" err="1">
                <a:solidFill>
                  <a:srgbClr val="FF0000"/>
                </a:solidFill>
                <a:latin typeface="Lucida Console" charset="0"/>
                <a:ea typeface="Lucida Console" charset="0"/>
                <a:cs typeface="Lucida Console" charset="0"/>
              </a:rPr>
              <a:t>location_g</a:t>
            </a:r>
            <a:r>
              <a:rPr lang="en-US" dirty="0">
                <a:solidFill>
                  <a:srgbClr val="FF0000"/>
                </a:solidFill>
                <a:latin typeface="Lucida Console" charset="0"/>
                <a:ea typeface="Lucida Console" charset="0"/>
                <a:cs typeface="Lucida Console" charset="0"/>
              </a:rPr>
              <a:t>, ''$'' returning </a:t>
            </a:r>
            <a:r>
              <a:rPr lang="en-US" dirty="0" err="1">
                <a:solidFill>
                  <a:srgbClr val="FF0000"/>
                </a:solidFill>
                <a:latin typeface="Lucida Console" charset="0"/>
                <a:ea typeface="Lucida Console" charset="0"/>
                <a:cs typeface="Lucida Console" charset="0"/>
              </a:rPr>
              <a:t>sdo_geometry</a:t>
            </a:r>
            <a:r>
              <a:rPr lang="en-US" dirty="0" smtClean="0">
                <a:solidFill>
                  <a:srgbClr val="FF0000"/>
                </a:solidFill>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sdo_dim_array</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sdo_dim_element</a:t>
            </a:r>
            <a:r>
              <a:rPr lang="en-US" dirty="0">
                <a:latin typeface="Lucida Console" charset="0"/>
                <a:ea typeface="Lucida Console" charset="0"/>
                <a:cs typeface="Lucida Console" charset="0"/>
              </a:rPr>
              <a:t> ('Long',-180,180,0.05),</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sdo_dim_element</a:t>
            </a:r>
            <a:r>
              <a:rPr lang="en-US" dirty="0">
                <a:latin typeface="Lucida Console" charset="0"/>
                <a:ea typeface="Lucida Console" charset="0"/>
                <a:cs typeface="Lucida Console" charset="0"/>
              </a:rPr>
              <a:t> ('Lat',-90,90,0.05)</a:t>
            </a:r>
          </a:p>
          <a:p>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4326</a:t>
            </a:r>
          </a:p>
          <a:p>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
        <p:nvSpPr>
          <p:cNvPr id="7" name="TextBox 6"/>
          <p:cNvSpPr txBox="1"/>
          <p:nvPr/>
        </p:nvSpPr>
        <p:spPr>
          <a:xfrm>
            <a:off x="531812" y="5020270"/>
            <a:ext cx="11125200" cy="92333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create index </a:t>
            </a:r>
            <a:r>
              <a:rPr lang="en-US" dirty="0" err="1">
                <a:latin typeface="Lucida Console" charset="0"/>
                <a:ea typeface="Lucida Console" charset="0"/>
                <a:cs typeface="Lucida Console" charset="0"/>
              </a:rPr>
              <a:t>us_cities_sx_g</a:t>
            </a:r>
            <a:r>
              <a:rPr lang="en-US" dirty="0">
                <a:latin typeface="Lucida Console" charset="0"/>
                <a:ea typeface="Lucida Console" charset="0"/>
                <a:cs typeface="Lucida Console" charset="0"/>
              </a:rPr>
              <a:t> </a:t>
            </a:r>
            <a:endParaRPr lang="en-US" dirty="0" smtClean="0">
              <a:latin typeface="Lucida Console" charset="0"/>
              <a:ea typeface="Lucida Console" charset="0"/>
              <a:cs typeface="Lucida Console" charset="0"/>
            </a:endParaRPr>
          </a:p>
          <a:p>
            <a:r>
              <a:rPr lang="en-US" dirty="0" smtClean="0">
                <a:latin typeface="Lucida Console" charset="0"/>
                <a:ea typeface="Lucida Console" charset="0"/>
                <a:cs typeface="Lucida Console" charset="0"/>
              </a:rPr>
              <a:t>on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a:t>
            </a:r>
            <a:r>
              <a:rPr lang="en-US" dirty="0" smtClean="0">
                <a:solidFill>
                  <a:srgbClr val="FF0000"/>
                </a:solidFill>
                <a:latin typeface="Lucida Console" charset="0"/>
                <a:ea typeface="Lucida Console" charset="0"/>
                <a:cs typeface="Lucida Console" charset="0"/>
              </a:rPr>
              <a:t>JSON_VALUE(</a:t>
            </a:r>
            <a:r>
              <a:rPr lang="en-US" dirty="0" err="1" smtClean="0">
                <a:solidFill>
                  <a:srgbClr val="FF0000"/>
                </a:solidFill>
                <a:latin typeface="Lucida Console" charset="0"/>
                <a:ea typeface="Lucida Console" charset="0"/>
                <a:cs typeface="Lucida Console" charset="0"/>
              </a:rPr>
              <a:t>location_g</a:t>
            </a:r>
            <a:r>
              <a:rPr lang="en-US" dirty="0">
                <a:solidFill>
                  <a:srgbClr val="FF0000"/>
                </a:solidFill>
                <a:latin typeface="Lucida Console" charset="0"/>
                <a:ea typeface="Lucida Console" charset="0"/>
                <a:cs typeface="Lucida Console" charset="0"/>
              </a:rPr>
              <a:t>, '$' returning </a:t>
            </a:r>
            <a:r>
              <a:rPr lang="en-US" dirty="0" err="1">
                <a:solidFill>
                  <a:srgbClr val="FF0000"/>
                </a:solidFill>
                <a:latin typeface="Lucida Console" charset="0"/>
                <a:ea typeface="Lucida Console" charset="0"/>
                <a:cs typeface="Lucida Console" charset="0"/>
              </a:rPr>
              <a:t>sdo_geometry</a:t>
            </a:r>
            <a:r>
              <a:rPr lang="en-US" dirty="0" smtClean="0">
                <a:solidFill>
                  <a:srgbClr val="FF0000"/>
                </a:solidFill>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p>
          <a:p>
            <a:r>
              <a:rPr lang="en-US" dirty="0" err="1" smtClean="0">
                <a:latin typeface="Lucida Console" charset="0"/>
                <a:ea typeface="Lucida Console" charset="0"/>
                <a:cs typeface="Lucida Console" charset="0"/>
              </a:rPr>
              <a:t>indextype</a:t>
            </a:r>
            <a:r>
              <a:rPr lang="en-US" dirty="0" smtClean="0">
                <a:latin typeface="Lucida Console" charset="0"/>
                <a:ea typeface="Lucida Console" charset="0"/>
                <a:cs typeface="Lucida Console" charset="0"/>
              </a:rPr>
              <a:t> </a:t>
            </a:r>
            <a:r>
              <a:rPr lang="en-US" dirty="0">
                <a:latin typeface="Lucida Console" charset="0"/>
                <a:ea typeface="Lucida Console" charset="0"/>
                <a:cs typeface="Lucida Console" charset="0"/>
              </a:rPr>
              <a:t>is mdsys.spatial_index_v2;</a:t>
            </a:r>
          </a:p>
        </p:txBody>
      </p:sp>
    </p:spTree>
    <p:extLst>
      <p:ext uri="{BB962C8B-B14F-4D97-AF65-F5344CB8AC3E}">
        <p14:creationId xmlns:p14="http://schemas.microsoft.com/office/powerpoint/2010/main" val="57358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t>
            </a:r>
            <a:r>
              <a:rPr lang="en-US" dirty="0" err="1" smtClean="0"/>
              <a:t>GeoJSON</a:t>
            </a:r>
            <a:r>
              <a:rPr lang="en-US" dirty="0" smtClean="0"/>
              <a:t> </a:t>
            </a:r>
            <a:r>
              <a:rPr lang="en-US" dirty="0" smtClean="0">
                <a:solidFill>
                  <a:srgbClr val="FF0000"/>
                </a:solidFill>
              </a:rPr>
              <a:t>Features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Setup spatial metadata</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The index</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43</a:t>
            </a:fld>
            <a:endParaRPr lang="uk-UA" dirty="0"/>
          </a:p>
        </p:txBody>
      </p:sp>
      <p:sp>
        <p:nvSpPr>
          <p:cNvPr id="6" name="TextBox 5"/>
          <p:cNvSpPr txBox="1"/>
          <p:nvPr/>
        </p:nvSpPr>
        <p:spPr>
          <a:xfrm>
            <a:off x="531812" y="19050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insert into </a:t>
            </a:r>
            <a:r>
              <a:rPr lang="en-US" dirty="0" err="1">
                <a:latin typeface="Lucida Console" charset="0"/>
                <a:ea typeface="Lucida Console" charset="0"/>
                <a:cs typeface="Lucida Console" charset="0"/>
              </a:rPr>
              <a:t>user_sdo_geom_metadata</a:t>
            </a:r>
            <a:r>
              <a:rPr lang="en-US" dirty="0">
                <a:latin typeface="Lucida Console" charset="0"/>
                <a:ea typeface="Lucida Console" charset="0"/>
                <a:cs typeface="Lucida Console" charset="0"/>
              </a:rPr>
              <a:t> values (</a:t>
            </a:r>
          </a:p>
          <a:p>
            <a:r>
              <a:rPr lang="en-US" dirty="0">
                <a:latin typeface="Lucida Console" charset="0"/>
                <a:ea typeface="Lucida Console" charset="0"/>
                <a:cs typeface="Lucida Console" charset="0"/>
              </a:rPr>
              <a:t>  'US_CITIES', </a:t>
            </a:r>
            <a:r>
              <a:rPr lang="en-US" dirty="0" smtClean="0">
                <a:solidFill>
                  <a:srgbClr val="FF0000"/>
                </a:solidFill>
                <a:latin typeface="Lucida Console" charset="0"/>
                <a:ea typeface="Lucida Console" charset="0"/>
                <a:cs typeface="Lucida Console" charset="0"/>
              </a:rPr>
              <a:t>'JSON_VALUE(</a:t>
            </a:r>
            <a:r>
              <a:rPr lang="en-US" dirty="0" err="1" smtClean="0">
                <a:solidFill>
                  <a:srgbClr val="FF0000"/>
                </a:solidFill>
                <a:latin typeface="Lucida Console" charset="0"/>
                <a:ea typeface="Lucida Console" charset="0"/>
                <a:cs typeface="Lucida Console" charset="0"/>
              </a:rPr>
              <a:t>location_f</a:t>
            </a:r>
            <a:r>
              <a:rPr lang="en-US" dirty="0" smtClean="0">
                <a:solidFill>
                  <a:srgbClr val="FF0000"/>
                </a:solidFill>
                <a:latin typeface="Lucida Console" charset="0"/>
                <a:ea typeface="Lucida Console" charset="0"/>
                <a:cs typeface="Lucida Console" charset="0"/>
              </a:rPr>
              <a:t>, ''$.geometry'' </a:t>
            </a:r>
            <a:r>
              <a:rPr lang="en-US" dirty="0">
                <a:solidFill>
                  <a:srgbClr val="FF0000"/>
                </a:solidFill>
                <a:latin typeface="Lucida Console" charset="0"/>
                <a:ea typeface="Lucida Console" charset="0"/>
                <a:cs typeface="Lucida Console" charset="0"/>
              </a:rPr>
              <a:t>returning </a:t>
            </a:r>
            <a:r>
              <a:rPr lang="en-US" dirty="0" err="1">
                <a:solidFill>
                  <a:srgbClr val="FF0000"/>
                </a:solidFill>
                <a:latin typeface="Lucida Console" charset="0"/>
                <a:ea typeface="Lucida Console" charset="0"/>
                <a:cs typeface="Lucida Console" charset="0"/>
              </a:rPr>
              <a:t>sdo_geometry</a:t>
            </a:r>
            <a:r>
              <a:rPr lang="en-US" dirty="0" smtClean="0">
                <a:solidFill>
                  <a:srgbClr val="FF0000"/>
                </a:solidFill>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sdo_dim_array</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sdo_dim_element</a:t>
            </a:r>
            <a:r>
              <a:rPr lang="en-US" dirty="0">
                <a:latin typeface="Lucida Console" charset="0"/>
                <a:ea typeface="Lucida Console" charset="0"/>
                <a:cs typeface="Lucida Console" charset="0"/>
              </a:rPr>
              <a:t> ('Long',-180,180,0.05),</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sdo_dim_element</a:t>
            </a:r>
            <a:r>
              <a:rPr lang="en-US" dirty="0">
                <a:latin typeface="Lucida Console" charset="0"/>
                <a:ea typeface="Lucida Console" charset="0"/>
                <a:cs typeface="Lucida Console" charset="0"/>
              </a:rPr>
              <a:t> ('Lat',-90,90,0.05)</a:t>
            </a:r>
          </a:p>
          <a:p>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4326</a:t>
            </a:r>
          </a:p>
          <a:p>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
        <p:nvSpPr>
          <p:cNvPr id="7" name="TextBox 6"/>
          <p:cNvSpPr txBox="1"/>
          <p:nvPr/>
        </p:nvSpPr>
        <p:spPr>
          <a:xfrm>
            <a:off x="531812" y="5020270"/>
            <a:ext cx="11125200" cy="92333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create index </a:t>
            </a:r>
            <a:r>
              <a:rPr lang="en-US" dirty="0" err="1" smtClean="0">
                <a:latin typeface="Lucida Console" charset="0"/>
                <a:ea typeface="Lucida Console" charset="0"/>
                <a:cs typeface="Lucida Console" charset="0"/>
              </a:rPr>
              <a:t>us_cities_sx_f</a:t>
            </a:r>
            <a:r>
              <a:rPr lang="en-US" dirty="0" smtClean="0">
                <a:latin typeface="Lucida Console" charset="0"/>
                <a:ea typeface="Lucida Console" charset="0"/>
                <a:cs typeface="Lucida Console" charset="0"/>
              </a:rPr>
              <a:t> </a:t>
            </a:r>
          </a:p>
          <a:p>
            <a:r>
              <a:rPr lang="en-US" dirty="0" smtClean="0">
                <a:latin typeface="Lucida Console" charset="0"/>
                <a:ea typeface="Lucida Console" charset="0"/>
                <a:cs typeface="Lucida Console" charset="0"/>
              </a:rPr>
              <a:t>on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a:t>
            </a:r>
            <a:r>
              <a:rPr lang="en-US" dirty="0" smtClean="0">
                <a:latin typeface="Lucida Console" charset="0"/>
                <a:ea typeface="Lucida Console" charset="0"/>
                <a:cs typeface="Lucida Console" charset="0"/>
              </a:rPr>
              <a:t>(</a:t>
            </a:r>
            <a:r>
              <a:rPr lang="en-US" dirty="0" smtClean="0">
                <a:solidFill>
                  <a:srgbClr val="FF0000"/>
                </a:solidFill>
                <a:latin typeface="Lucida Console" charset="0"/>
                <a:ea typeface="Lucida Console" charset="0"/>
                <a:cs typeface="Lucida Console" charset="0"/>
              </a:rPr>
              <a:t>JSON_VALUE(</a:t>
            </a:r>
            <a:r>
              <a:rPr lang="en-US" dirty="0" err="1" smtClean="0">
                <a:solidFill>
                  <a:srgbClr val="FF0000"/>
                </a:solidFill>
                <a:latin typeface="Lucida Console" charset="0"/>
                <a:ea typeface="Lucida Console" charset="0"/>
                <a:cs typeface="Lucida Console" charset="0"/>
              </a:rPr>
              <a:t>location_f</a:t>
            </a:r>
            <a:r>
              <a:rPr lang="en-US" dirty="0" smtClean="0">
                <a:solidFill>
                  <a:srgbClr val="FF0000"/>
                </a:solidFill>
                <a:latin typeface="Lucida Console" charset="0"/>
                <a:ea typeface="Lucida Console" charset="0"/>
                <a:cs typeface="Lucida Console" charset="0"/>
              </a:rPr>
              <a:t>, '$.geometry' </a:t>
            </a:r>
            <a:r>
              <a:rPr lang="en-US" dirty="0">
                <a:solidFill>
                  <a:srgbClr val="FF0000"/>
                </a:solidFill>
                <a:latin typeface="Lucida Console" charset="0"/>
                <a:ea typeface="Lucida Console" charset="0"/>
                <a:cs typeface="Lucida Console" charset="0"/>
              </a:rPr>
              <a:t>returning </a:t>
            </a:r>
            <a:r>
              <a:rPr lang="en-US" dirty="0" err="1">
                <a:solidFill>
                  <a:srgbClr val="FF0000"/>
                </a:solidFill>
                <a:latin typeface="Lucida Console" charset="0"/>
                <a:ea typeface="Lucida Console" charset="0"/>
                <a:cs typeface="Lucida Console" charset="0"/>
              </a:rPr>
              <a:t>sdo_geometry</a:t>
            </a:r>
            <a:r>
              <a:rPr lang="en-US" dirty="0" smtClean="0">
                <a:solidFill>
                  <a:srgbClr val="FF0000"/>
                </a:solidFill>
                <a:latin typeface="Lucida Console" charset="0"/>
                <a:ea typeface="Lucida Console" charset="0"/>
                <a:cs typeface="Lucida Console" charset="0"/>
              </a:rPr>
              <a:t>)</a:t>
            </a:r>
            <a:r>
              <a:rPr lang="en-US" dirty="0" smtClean="0">
                <a:latin typeface="Lucida Console" charset="0"/>
                <a:ea typeface="Lucida Console" charset="0"/>
                <a:cs typeface="Lucida Console" charset="0"/>
              </a:rPr>
              <a:t>)</a:t>
            </a:r>
          </a:p>
          <a:p>
            <a:r>
              <a:rPr lang="en-US" dirty="0" err="1" smtClean="0">
                <a:latin typeface="Lucida Console" charset="0"/>
                <a:ea typeface="Lucida Console" charset="0"/>
                <a:cs typeface="Lucida Console" charset="0"/>
              </a:rPr>
              <a:t>indextype</a:t>
            </a:r>
            <a:r>
              <a:rPr lang="en-US" dirty="0" smtClean="0">
                <a:latin typeface="Lucida Console" charset="0"/>
                <a:ea typeface="Lucida Console" charset="0"/>
                <a:cs typeface="Lucida Console" charset="0"/>
              </a:rPr>
              <a:t> </a:t>
            </a:r>
            <a:r>
              <a:rPr lang="en-US" dirty="0">
                <a:latin typeface="Lucida Console" charset="0"/>
                <a:ea typeface="Lucida Console" charset="0"/>
                <a:cs typeface="Lucida Console" charset="0"/>
              </a:rPr>
              <a:t>is mdsys.spatial_index_v2;</a:t>
            </a:r>
          </a:p>
        </p:txBody>
      </p:sp>
    </p:spTree>
    <p:extLst>
      <p:ext uri="{BB962C8B-B14F-4D97-AF65-F5344CB8AC3E}">
        <p14:creationId xmlns:p14="http://schemas.microsoft.com/office/powerpoint/2010/main" val="23013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GeoJSON</a:t>
            </a:r>
            <a:r>
              <a:rPr lang="en-US" dirty="0" smtClean="0"/>
              <a:t> </a:t>
            </a:r>
            <a:r>
              <a:rPr lang="en-US" dirty="0" smtClean="0">
                <a:solidFill>
                  <a:srgbClr val="FF0000"/>
                </a:solidFill>
              </a:rPr>
              <a:t>Geometries</a:t>
            </a:r>
            <a:endParaRPr lang="en-US" dirty="0">
              <a:solidFill>
                <a:srgbClr val="FF0000"/>
              </a:solidFill>
            </a:endParaRPr>
          </a:p>
        </p:txBody>
      </p:sp>
      <p:sp>
        <p:nvSpPr>
          <p:cNvPr id="13" name="Content Placeholder 1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44</a:t>
            </a:fld>
            <a:endParaRPr lang="uk-UA" dirty="0"/>
          </a:p>
        </p:txBody>
      </p:sp>
      <p:sp>
        <p:nvSpPr>
          <p:cNvPr id="6" name="TextBox 5"/>
          <p:cNvSpPr txBox="1"/>
          <p:nvPr/>
        </p:nvSpPr>
        <p:spPr>
          <a:xfrm>
            <a:off x="531812" y="14478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select count(*) </a:t>
            </a:r>
          </a:p>
          <a:p>
            <a:r>
              <a:rPr lang="en-US" dirty="0">
                <a:latin typeface="Lucida Console" charset="0"/>
                <a:ea typeface="Lucida Console" charset="0"/>
                <a:cs typeface="Lucida Console" charset="0"/>
              </a:rPr>
              <a:t>from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c, </a:t>
            </a:r>
            <a:r>
              <a:rPr lang="en-US" dirty="0" err="1">
                <a:latin typeface="Lucida Console" charset="0"/>
                <a:ea typeface="Lucida Console" charset="0"/>
                <a:cs typeface="Lucida Console" charset="0"/>
              </a:rPr>
              <a:t>us_interstates</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where </a:t>
            </a:r>
            <a:r>
              <a:rPr lang="en-US" dirty="0" err="1">
                <a:latin typeface="Lucida Console" charset="0"/>
                <a:ea typeface="Lucida Console" charset="0"/>
                <a:cs typeface="Lucida Console" charset="0"/>
              </a:rPr>
              <a:t>sdo_within_distance</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a:solidFill>
                  <a:srgbClr val="FF0000"/>
                </a:solidFill>
                <a:latin typeface="Lucida Console" charset="0"/>
                <a:ea typeface="Lucida Console" charset="0"/>
                <a:cs typeface="Lucida Console" charset="0"/>
              </a:rPr>
              <a:t>JSON_VALUE(</a:t>
            </a:r>
            <a:r>
              <a:rPr lang="en-US" dirty="0" err="1">
                <a:solidFill>
                  <a:srgbClr val="FF0000"/>
                </a:solidFill>
                <a:latin typeface="Lucida Console" charset="0"/>
                <a:ea typeface="Lucida Console" charset="0"/>
                <a:cs typeface="Lucida Console" charset="0"/>
              </a:rPr>
              <a:t>location_g</a:t>
            </a:r>
            <a:r>
              <a:rPr lang="en-US" dirty="0">
                <a:solidFill>
                  <a:srgbClr val="FF0000"/>
                </a:solidFill>
                <a:latin typeface="Lucida Console" charset="0"/>
                <a:ea typeface="Lucida Console" charset="0"/>
                <a:cs typeface="Lucida Console" charset="0"/>
              </a:rPr>
              <a:t>, '$' returning </a:t>
            </a:r>
            <a:r>
              <a:rPr lang="en-US" dirty="0" err="1">
                <a:solidFill>
                  <a:srgbClr val="FF0000"/>
                </a:solidFill>
                <a:latin typeface="Lucida Console" charset="0"/>
                <a:ea typeface="Lucida Console" charset="0"/>
                <a:cs typeface="Lucida Console" charset="0"/>
              </a:rPr>
              <a:t>sdo_geometry</a:t>
            </a:r>
            <a:r>
              <a:rPr lang="en-US" dirty="0">
                <a:solidFill>
                  <a:srgbClr val="FF0000"/>
                </a:solidFill>
                <a:latin typeface="Lucida Console" charset="0"/>
                <a:ea typeface="Lucida Console" charset="0"/>
                <a:cs typeface="Lucida Console" charset="0"/>
              </a:rPr>
              <a:t>),</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i.geom</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'distance=150 unit=km'</a:t>
            </a:r>
          </a:p>
          <a:p>
            <a:r>
              <a:rPr lang="en-US" dirty="0">
                <a:latin typeface="Lucida Console" charset="0"/>
                <a:ea typeface="Lucida Console" charset="0"/>
                <a:cs typeface="Lucida Console" charset="0"/>
              </a:rPr>
              <a:t>) = 'TRUE'</a:t>
            </a:r>
          </a:p>
          <a:p>
            <a:r>
              <a:rPr lang="en-US" dirty="0">
                <a:latin typeface="Lucida Console" charset="0"/>
                <a:ea typeface="Lucida Console" charset="0"/>
                <a:cs typeface="Lucida Console" charset="0"/>
              </a:rPr>
              <a:t>and </a:t>
            </a:r>
            <a:r>
              <a:rPr lang="en-US" dirty="0" err="1">
                <a:latin typeface="Lucida Console" charset="0"/>
                <a:ea typeface="Lucida Console" charset="0"/>
                <a:cs typeface="Lucida Console" charset="0"/>
              </a:rPr>
              <a:t>i.interstate</a:t>
            </a:r>
            <a:r>
              <a:rPr lang="en-US" dirty="0">
                <a:latin typeface="Lucida Console" charset="0"/>
                <a:ea typeface="Lucida Console" charset="0"/>
                <a:cs typeface="Lucida Console" charset="0"/>
              </a:rPr>
              <a:t>='I95</a:t>
            </a: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
        <p:nvSpPr>
          <p:cNvPr id="9" name="TextBox 8"/>
          <p:cNvSpPr txBox="1"/>
          <p:nvPr/>
        </p:nvSpPr>
        <p:spPr>
          <a:xfrm>
            <a:off x="531151" y="38862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latin typeface="Lucida Console" charset="0"/>
                <a:ea typeface="Lucida Console" charset="0"/>
                <a:cs typeface="Lucida Console" charset="0"/>
              </a:rPr>
              <a:t>select </a:t>
            </a:r>
            <a:r>
              <a:rPr lang="en-US" dirty="0">
                <a:latin typeface="Lucida Console" charset="0"/>
                <a:ea typeface="Lucida Console" charset="0"/>
                <a:cs typeface="Lucida Console" charset="0"/>
              </a:rPr>
              <a:t>count(*) </a:t>
            </a:r>
          </a:p>
          <a:p>
            <a:r>
              <a:rPr lang="en-US" dirty="0">
                <a:latin typeface="Lucida Console" charset="0"/>
                <a:ea typeface="Lucida Console" charset="0"/>
                <a:cs typeface="Lucida Console" charset="0"/>
              </a:rPr>
              <a:t>from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c, </a:t>
            </a:r>
            <a:r>
              <a:rPr lang="en-US" dirty="0" err="1">
                <a:latin typeface="Lucida Console" charset="0"/>
                <a:ea typeface="Lucida Console" charset="0"/>
                <a:cs typeface="Lucida Console" charset="0"/>
              </a:rPr>
              <a:t>us_interstates</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where </a:t>
            </a:r>
            <a:r>
              <a:rPr lang="en-US" dirty="0" err="1">
                <a:latin typeface="Lucida Console" charset="0"/>
                <a:ea typeface="Lucida Console" charset="0"/>
                <a:cs typeface="Lucida Console" charset="0"/>
              </a:rPr>
              <a:t>sdo_within_distance</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i.geom</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a:t>
            </a:r>
            <a:r>
              <a:rPr lang="en-US" dirty="0">
                <a:solidFill>
                  <a:srgbClr val="FF0000"/>
                </a:solidFill>
                <a:latin typeface="Lucida Console" charset="0"/>
                <a:ea typeface="Lucida Console" charset="0"/>
                <a:cs typeface="Lucida Console" charset="0"/>
              </a:rPr>
              <a:t>JSON_VALUE(</a:t>
            </a:r>
            <a:r>
              <a:rPr lang="en-US" dirty="0" err="1">
                <a:solidFill>
                  <a:srgbClr val="FF0000"/>
                </a:solidFill>
                <a:latin typeface="Lucida Console" charset="0"/>
                <a:ea typeface="Lucida Console" charset="0"/>
                <a:cs typeface="Lucida Console" charset="0"/>
              </a:rPr>
              <a:t>location_g</a:t>
            </a:r>
            <a:r>
              <a:rPr lang="en-US" dirty="0">
                <a:solidFill>
                  <a:srgbClr val="FF0000"/>
                </a:solidFill>
                <a:latin typeface="Lucida Console" charset="0"/>
                <a:ea typeface="Lucida Console" charset="0"/>
                <a:cs typeface="Lucida Console" charset="0"/>
              </a:rPr>
              <a:t>, '$' returning </a:t>
            </a:r>
            <a:r>
              <a:rPr lang="en-US" dirty="0" err="1">
                <a:solidFill>
                  <a:srgbClr val="FF0000"/>
                </a:solidFill>
                <a:latin typeface="Lucida Console" charset="0"/>
                <a:ea typeface="Lucida Console" charset="0"/>
                <a:cs typeface="Lucida Console" charset="0"/>
              </a:rPr>
              <a:t>sdo_geometry</a:t>
            </a:r>
            <a:r>
              <a:rPr lang="en-US" dirty="0">
                <a:solidFill>
                  <a:srgbClr val="FF0000"/>
                </a:solidFill>
                <a:latin typeface="Lucida Console" charset="0"/>
                <a:ea typeface="Lucida Console" charset="0"/>
                <a:cs typeface="Lucida Console" charset="0"/>
              </a:rPr>
              <a:t>),</a:t>
            </a:r>
          </a:p>
          <a:p>
            <a:r>
              <a:rPr lang="en-US" dirty="0">
                <a:latin typeface="Lucida Console" charset="0"/>
                <a:ea typeface="Lucida Console" charset="0"/>
                <a:cs typeface="Lucida Console" charset="0"/>
              </a:rPr>
              <a:t>  'distance=150 unit=km'</a:t>
            </a:r>
          </a:p>
          <a:p>
            <a:r>
              <a:rPr lang="en-US" dirty="0">
                <a:latin typeface="Lucida Console" charset="0"/>
                <a:ea typeface="Lucida Console" charset="0"/>
                <a:cs typeface="Lucida Console" charset="0"/>
              </a:rPr>
              <a:t>) = 'TRUE'</a:t>
            </a:r>
          </a:p>
          <a:p>
            <a:r>
              <a:rPr lang="en-US" dirty="0">
                <a:latin typeface="Lucida Console" charset="0"/>
                <a:ea typeface="Lucida Console" charset="0"/>
                <a:cs typeface="Lucida Console" charset="0"/>
              </a:rPr>
              <a:t>and </a:t>
            </a:r>
            <a:r>
              <a:rPr lang="en-US" dirty="0" err="1">
                <a:latin typeface="Lucida Console" charset="0"/>
                <a:ea typeface="Lucida Console" charset="0"/>
                <a:cs typeface="Lucida Console" charset="0"/>
              </a:rPr>
              <a:t>c.city</a:t>
            </a:r>
            <a:r>
              <a:rPr lang="en-US" dirty="0">
                <a:latin typeface="Lucida Console" charset="0"/>
                <a:ea typeface="Lucida Console" charset="0"/>
                <a:cs typeface="Lucida Console" charset="0"/>
              </a:rPr>
              <a:t>='Chicago';</a:t>
            </a:r>
          </a:p>
        </p:txBody>
      </p:sp>
    </p:spTree>
    <p:extLst>
      <p:ext uri="{BB962C8B-B14F-4D97-AF65-F5344CB8AC3E}">
        <p14:creationId xmlns:p14="http://schemas.microsoft.com/office/powerpoint/2010/main" val="34163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GeoJSON</a:t>
            </a:r>
            <a:r>
              <a:rPr lang="en-US" dirty="0" smtClean="0"/>
              <a:t> </a:t>
            </a:r>
            <a:r>
              <a:rPr lang="en-US" dirty="0" smtClean="0">
                <a:solidFill>
                  <a:srgbClr val="FF0000"/>
                </a:solidFill>
              </a:rPr>
              <a:t>Features</a:t>
            </a:r>
            <a:endParaRPr lang="en-US" dirty="0">
              <a:solidFill>
                <a:srgbClr val="FF0000"/>
              </a:solidFill>
            </a:endParaRPr>
          </a:p>
        </p:txBody>
      </p:sp>
      <p:sp>
        <p:nvSpPr>
          <p:cNvPr id="13" name="Content Placeholder 1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45</a:t>
            </a:fld>
            <a:endParaRPr lang="uk-UA" dirty="0"/>
          </a:p>
        </p:txBody>
      </p:sp>
      <p:sp>
        <p:nvSpPr>
          <p:cNvPr id="6" name="TextBox 5"/>
          <p:cNvSpPr txBox="1"/>
          <p:nvPr/>
        </p:nvSpPr>
        <p:spPr>
          <a:xfrm>
            <a:off x="531812" y="14478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latin typeface="Lucida Console" charset="0"/>
                <a:ea typeface="Lucida Console" charset="0"/>
                <a:cs typeface="Lucida Console" charset="0"/>
              </a:rPr>
              <a:t>select count(*) </a:t>
            </a:r>
          </a:p>
          <a:p>
            <a:r>
              <a:rPr lang="en-US" dirty="0">
                <a:latin typeface="Lucida Console" charset="0"/>
                <a:ea typeface="Lucida Console" charset="0"/>
                <a:cs typeface="Lucida Console" charset="0"/>
              </a:rPr>
              <a:t>from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c, </a:t>
            </a:r>
            <a:r>
              <a:rPr lang="en-US" dirty="0" err="1">
                <a:latin typeface="Lucida Console" charset="0"/>
                <a:ea typeface="Lucida Console" charset="0"/>
                <a:cs typeface="Lucida Console" charset="0"/>
              </a:rPr>
              <a:t>us_interstates</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where </a:t>
            </a:r>
            <a:r>
              <a:rPr lang="en-US" dirty="0" err="1">
                <a:latin typeface="Lucida Console" charset="0"/>
                <a:ea typeface="Lucida Console" charset="0"/>
                <a:cs typeface="Lucida Console" charset="0"/>
              </a:rPr>
              <a:t>sdo_within_distance</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smtClean="0">
                <a:solidFill>
                  <a:srgbClr val="FF0000"/>
                </a:solidFill>
                <a:latin typeface="Lucida Console" charset="0"/>
                <a:ea typeface="Lucida Console" charset="0"/>
                <a:cs typeface="Lucida Console" charset="0"/>
              </a:rPr>
              <a:t>JSON_VALUE(</a:t>
            </a:r>
            <a:r>
              <a:rPr lang="en-US" dirty="0" err="1" smtClean="0">
                <a:solidFill>
                  <a:srgbClr val="FF0000"/>
                </a:solidFill>
                <a:latin typeface="Lucida Console" charset="0"/>
                <a:ea typeface="Lucida Console" charset="0"/>
                <a:cs typeface="Lucida Console" charset="0"/>
              </a:rPr>
              <a:t>location_f</a:t>
            </a:r>
            <a:r>
              <a:rPr lang="en-US" dirty="0" smtClean="0">
                <a:solidFill>
                  <a:srgbClr val="FF0000"/>
                </a:solidFill>
                <a:latin typeface="Lucida Console" charset="0"/>
                <a:ea typeface="Lucida Console" charset="0"/>
                <a:cs typeface="Lucida Console" charset="0"/>
              </a:rPr>
              <a:t>, '$.geometry' </a:t>
            </a:r>
            <a:r>
              <a:rPr lang="en-US" dirty="0">
                <a:solidFill>
                  <a:srgbClr val="FF0000"/>
                </a:solidFill>
                <a:latin typeface="Lucida Console" charset="0"/>
                <a:ea typeface="Lucida Console" charset="0"/>
                <a:cs typeface="Lucida Console" charset="0"/>
              </a:rPr>
              <a:t>returning </a:t>
            </a:r>
            <a:r>
              <a:rPr lang="en-US" dirty="0" err="1">
                <a:solidFill>
                  <a:srgbClr val="FF0000"/>
                </a:solidFill>
                <a:latin typeface="Lucida Console" charset="0"/>
                <a:ea typeface="Lucida Console" charset="0"/>
                <a:cs typeface="Lucida Console" charset="0"/>
              </a:rPr>
              <a:t>sdo_geometry</a:t>
            </a:r>
            <a:r>
              <a:rPr lang="en-US" dirty="0">
                <a:solidFill>
                  <a:srgbClr val="FF0000"/>
                </a:solidFill>
                <a:latin typeface="Lucida Console" charset="0"/>
                <a:ea typeface="Lucida Console" charset="0"/>
                <a:cs typeface="Lucida Console" charset="0"/>
              </a:rPr>
              <a:t>),</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i.geom</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'distance=150 unit=km'</a:t>
            </a:r>
          </a:p>
          <a:p>
            <a:r>
              <a:rPr lang="en-US" dirty="0">
                <a:latin typeface="Lucida Console" charset="0"/>
                <a:ea typeface="Lucida Console" charset="0"/>
                <a:cs typeface="Lucida Console" charset="0"/>
              </a:rPr>
              <a:t>) = 'TRUE'</a:t>
            </a:r>
          </a:p>
          <a:p>
            <a:r>
              <a:rPr lang="en-US" dirty="0">
                <a:latin typeface="Lucida Console" charset="0"/>
                <a:ea typeface="Lucida Console" charset="0"/>
                <a:cs typeface="Lucida Console" charset="0"/>
              </a:rPr>
              <a:t>and </a:t>
            </a:r>
            <a:r>
              <a:rPr lang="en-US" dirty="0" err="1">
                <a:latin typeface="Lucida Console" charset="0"/>
                <a:ea typeface="Lucida Console" charset="0"/>
                <a:cs typeface="Lucida Console" charset="0"/>
              </a:rPr>
              <a:t>i.interstate</a:t>
            </a:r>
            <a:r>
              <a:rPr lang="en-US" dirty="0">
                <a:latin typeface="Lucida Console" charset="0"/>
                <a:ea typeface="Lucida Console" charset="0"/>
                <a:cs typeface="Lucida Console" charset="0"/>
              </a:rPr>
              <a:t>='I95</a:t>
            </a:r>
            <a:r>
              <a:rPr lang="en-US" dirty="0" smtClean="0">
                <a:latin typeface="Lucida Console" charset="0"/>
                <a:ea typeface="Lucida Console" charset="0"/>
                <a:cs typeface="Lucida Console" charset="0"/>
              </a:rPr>
              <a:t>';</a:t>
            </a:r>
            <a:endParaRPr lang="en-US" dirty="0">
              <a:latin typeface="Lucida Console" charset="0"/>
              <a:ea typeface="Lucida Console" charset="0"/>
              <a:cs typeface="Lucida Console" charset="0"/>
            </a:endParaRPr>
          </a:p>
        </p:txBody>
      </p:sp>
      <p:sp>
        <p:nvSpPr>
          <p:cNvPr id="9" name="TextBox 8"/>
          <p:cNvSpPr txBox="1"/>
          <p:nvPr/>
        </p:nvSpPr>
        <p:spPr>
          <a:xfrm>
            <a:off x="531151" y="3886200"/>
            <a:ext cx="11125200" cy="230832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latin typeface="Lucida Console" charset="0"/>
                <a:ea typeface="Lucida Console" charset="0"/>
                <a:cs typeface="Lucida Console" charset="0"/>
              </a:rPr>
              <a:t>select </a:t>
            </a:r>
            <a:r>
              <a:rPr lang="en-US" dirty="0">
                <a:latin typeface="Lucida Console" charset="0"/>
                <a:ea typeface="Lucida Console" charset="0"/>
                <a:cs typeface="Lucida Console" charset="0"/>
              </a:rPr>
              <a:t>count(*) </a:t>
            </a:r>
          </a:p>
          <a:p>
            <a:r>
              <a:rPr lang="en-US" dirty="0">
                <a:latin typeface="Lucida Console" charset="0"/>
                <a:ea typeface="Lucida Console" charset="0"/>
                <a:cs typeface="Lucida Console" charset="0"/>
              </a:rPr>
              <a:t>from </a:t>
            </a:r>
            <a:r>
              <a:rPr lang="en-US" dirty="0" err="1">
                <a:latin typeface="Lucida Console" charset="0"/>
                <a:ea typeface="Lucida Console" charset="0"/>
                <a:cs typeface="Lucida Console" charset="0"/>
              </a:rPr>
              <a:t>us_cities</a:t>
            </a:r>
            <a:r>
              <a:rPr lang="en-US" dirty="0">
                <a:latin typeface="Lucida Console" charset="0"/>
                <a:ea typeface="Lucida Console" charset="0"/>
                <a:cs typeface="Lucida Console" charset="0"/>
              </a:rPr>
              <a:t> c, </a:t>
            </a:r>
            <a:r>
              <a:rPr lang="en-US" dirty="0" err="1">
                <a:latin typeface="Lucida Console" charset="0"/>
                <a:ea typeface="Lucida Console" charset="0"/>
                <a:cs typeface="Lucida Console" charset="0"/>
              </a:rPr>
              <a:t>us_interstates</a:t>
            </a:r>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a:t>
            </a:r>
            <a:endParaRPr lang="en-US" dirty="0">
              <a:latin typeface="Lucida Console" charset="0"/>
              <a:ea typeface="Lucida Console" charset="0"/>
              <a:cs typeface="Lucida Console" charset="0"/>
            </a:endParaRPr>
          </a:p>
          <a:p>
            <a:r>
              <a:rPr lang="en-US" dirty="0">
                <a:latin typeface="Lucida Console" charset="0"/>
                <a:ea typeface="Lucida Console" charset="0"/>
                <a:cs typeface="Lucida Console" charset="0"/>
              </a:rPr>
              <a:t>where </a:t>
            </a:r>
            <a:r>
              <a:rPr lang="en-US" dirty="0" err="1">
                <a:latin typeface="Lucida Console" charset="0"/>
                <a:ea typeface="Lucida Console" charset="0"/>
                <a:cs typeface="Lucida Console" charset="0"/>
              </a:rPr>
              <a:t>sdo_within_distance</a:t>
            </a:r>
            <a:r>
              <a:rPr lang="en-US" dirty="0">
                <a:latin typeface="Lucida Console" charset="0"/>
                <a:ea typeface="Lucida Console" charset="0"/>
                <a:cs typeface="Lucida Console" charset="0"/>
              </a:rPr>
              <a:t> (</a:t>
            </a:r>
          </a:p>
          <a:p>
            <a:r>
              <a:rPr lang="en-US" dirty="0">
                <a:latin typeface="Lucida Console" charset="0"/>
                <a:ea typeface="Lucida Console" charset="0"/>
                <a:cs typeface="Lucida Console" charset="0"/>
              </a:rPr>
              <a:t>  </a:t>
            </a:r>
            <a:r>
              <a:rPr lang="en-US" dirty="0" err="1">
                <a:latin typeface="Lucida Console" charset="0"/>
                <a:ea typeface="Lucida Console" charset="0"/>
                <a:cs typeface="Lucida Console" charset="0"/>
              </a:rPr>
              <a:t>i.geom</a:t>
            </a:r>
            <a:r>
              <a:rPr lang="en-US" dirty="0">
                <a:latin typeface="Lucida Console" charset="0"/>
                <a:ea typeface="Lucida Console" charset="0"/>
                <a:cs typeface="Lucida Console" charset="0"/>
              </a:rPr>
              <a:t>,</a:t>
            </a:r>
          </a:p>
          <a:p>
            <a:r>
              <a:rPr lang="en-US" dirty="0">
                <a:latin typeface="Lucida Console" charset="0"/>
                <a:ea typeface="Lucida Console" charset="0"/>
                <a:cs typeface="Lucida Console" charset="0"/>
              </a:rPr>
              <a:t>  </a:t>
            </a:r>
            <a:r>
              <a:rPr lang="en-US" dirty="0" smtClean="0">
                <a:solidFill>
                  <a:srgbClr val="FF0000"/>
                </a:solidFill>
                <a:latin typeface="Lucida Console" charset="0"/>
                <a:ea typeface="Lucida Console" charset="0"/>
                <a:cs typeface="Lucida Console" charset="0"/>
              </a:rPr>
              <a:t>JSON_VALUE(</a:t>
            </a:r>
            <a:r>
              <a:rPr lang="en-US" dirty="0" err="1" smtClean="0">
                <a:solidFill>
                  <a:srgbClr val="FF0000"/>
                </a:solidFill>
                <a:latin typeface="Lucida Console" charset="0"/>
                <a:ea typeface="Lucida Console" charset="0"/>
                <a:cs typeface="Lucida Console" charset="0"/>
              </a:rPr>
              <a:t>location_f</a:t>
            </a:r>
            <a:r>
              <a:rPr lang="en-US" dirty="0" smtClean="0">
                <a:solidFill>
                  <a:srgbClr val="FF0000"/>
                </a:solidFill>
                <a:latin typeface="Lucida Console" charset="0"/>
                <a:ea typeface="Lucida Console" charset="0"/>
                <a:cs typeface="Lucida Console" charset="0"/>
              </a:rPr>
              <a:t>, '$.geometry' </a:t>
            </a:r>
            <a:r>
              <a:rPr lang="en-US" dirty="0">
                <a:solidFill>
                  <a:srgbClr val="FF0000"/>
                </a:solidFill>
                <a:latin typeface="Lucida Console" charset="0"/>
                <a:ea typeface="Lucida Console" charset="0"/>
                <a:cs typeface="Lucida Console" charset="0"/>
              </a:rPr>
              <a:t>returning </a:t>
            </a:r>
            <a:r>
              <a:rPr lang="en-US" dirty="0" err="1">
                <a:solidFill>
                  <a:srgbClr val="FF0000"/>
                </a:solidFill>
                <a:latin typeface="Lucida Console" charset="0"/>
                <a:ea typeface="Lucida Console" charset="0"/>
                <a:cs typeface="Lucida Console" charset="0"/>
              </a:rPr>
              <a:t>sdo_geometry</a:t>
            </a:r>
            <a:r>
              <a:rPr lang="en-US" dirty="0">
                <a:solidFill>
                  <a:srgbClr val="FF0000"/>
                </a:solidFill>
                <a:latin typeface="Lucida Console" charset="0"/>
                <a:ea typeface="Lucida Console" charset="0"/>
                <a:cs typeface="Lucida Console" charset="0"/>
              </a:rPr>
              <a:t>),</a:t>
            </a:r>
          </a:p>
          <a:p>
            <a:r>
              <a:rPr lang="en-US" dirty="0">
                <a:latin typeface="Lucida Console" charset="0"/>
                <a:ea typeface="Lucida Console" charset="0"/>
                <a:cs typeface="Lucida Console" charset="0"/>
              </a:rPr>
              <a:t>  'distance=150 unit=km'</a:t>
            </a:r>
          </a:p>
          <a:p>
            <a:r>
              <a:rPr lang="en-US" dirty="0">
                <a:latin typeface="Lucida Console" charset="0"/>
                <a:ea typeface="Lucida Console" charset="0"/>
                <a:cs typeface="Lucida Console" charset="0"/>
              </a:rPr>
              <a:t>) = 'TRUE'</a:t>
            </a:r>
          </a:p>
          <a:p>
            <a:r>
              <a:rPr lang="en-US" dirty="0">
                <a:latin typeface="Lucida Console" charset="0"/>
                <a:ea typeface="Lucida Console" charset="0"/>
                <a:cs typeface="Lucida Console" charset="0"/>
              </a:rPr>
              <a:t>and </a:t>
            </a:r>
            <a:r>
              <a:rPr lang="en-US" dirty="0" err="1">
                <a:latin typeface="Lucida Console" charset="0"/>
                <a:ea typeface="Lucida Console" charset="0"/>
                <a:cs typeface="Lucida Console" charset="0"/>
              </a:rPr>
              <a:t>c.city</a:t>
            </a:r>
            <a:r>
              <a:rPr lang="en-US" dirty="0">
                <a:latin typeface="Lucida Console" charset="0"/>
                <a:ea typeface="Lucida Console" charset="0"/>
                <a:cs typeface="Lucida Console" charset="0"/>
              </a:rPr>
              <a:t>='Chicago';</a:t>
            </a:r>
          </a:p>
        </p:txBody>
      </p:sp>
    </p:spTree>
    <p:extLst>
      <p:ext uri="{BB962C8B-B14F-4D97-AF65-F5344CB8AC3E}">
        <p14:creationId xmlns:p14="http://schemas.microsoft.com/office/powerpoint/2010/main" val="186394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Summary of </a:t>
            </a:r>
            <a:r>
              <a:rPr lang="en-US" dirty="0" err="1" smtClean="0"/>
              <a:t>GeoJSON</a:t>
            </a:r>
            <a:r>
              <a:rPr lang="en-US" dirty="0" smtClean="0"/>
              <a:t> operations …</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46</a:t>
            </a:fld>
            <a:endParaRPr lang="en-US" dirty="0"/>
          </a:p>
        </p:txBody>
      </p:sp>
      <p:sp>
        <p:nvSpPr>
          <p:cNvPr id="7" name="TextBox 6"/>
          <p:cNvSpPr txBox="1"/>
          <p:nvPr/>
        </p:nvSpPr>
        <p:spPr>
          <a:xfrm>
            <a:off x="379411" y="1447085"/>
            <a:ext cx="11506201" cy="184665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424545"/>
                </a:solidFill>
                <a:latin typeface="Lucida Console"/>
                <a:cs typeface="Lucida Console"/>
              </a:rPr>
              <a:t>CREATE TABLE </a:t>
            </a:r>
            <a:r>
              <a:rPr lang="en-US" sz="1600" dirty="0" err="1" smtClean="0">
                <a:solidFill>
                  <a:srgbClr val="424545"/>
                </a:solidFill>
                <a:latin typeface="Lucida Console"/>
                <a:cs typeface="Lucida Console"/>
              </a:rPr>
              <a:t>us_cities</a:t>
            </a:r>
            <a:r>
              <a:rPr lang="en-US" sz="1600" dirty="0" smtClean="0">
                <a:solidFill>
                  <a:srgbClr val="424545"/>
                </a:solidFill>
                <a:latin typeface="Lucida Console"/>
                <a:cs typeface="Lucida Console"/>
              </a:rPr>
              <a:t> (</a:t>
            </a:r>
          </a:p>
          <a:p>
            <a:r>
              <a:rPr lang="en-US" sz="1600" dirty="0" smtClean="0">
                <a:solidFill>
                  <a:srgbClr val="424545"/>
                </a:solidFill>
                <a:latin typeface="Lucida Console"/>
                <a:cs typeface="Lucida Console"/>
              </a:rPr>
              <a:t>  id NUMBER,</a:t>
            </a:r>
          </a:p>
          <a:p>
            <a:r>
              <a:rPr lang="en-US" sz="1600" dirty="0" smtClean="0">
                <a:solidFill>
                  <a:srgbClr val="424545"/>
                </a:solidFill>
                <a:latin typeface="Lucida Console"/>
                <a:cs typeface="Lucida Console"/>
              </a:rPr>
              <a:t>  city VARCHAR2(42),</a:t>
            </a:r>
          </a:p>
          <a:p>
            <a:r>
              <a:rPr lang="en-US" sz="1600" dirty="0" smtClean="0">
                <a:solidFill>
                  <a:srgbClr val="424545"/>
                </a:solidFill>
                <a:latin typeface="Lucida Console"/>
                <a:cs typeface="Lucida Console"/>
              </a:rPr>
              <a:t>  </a:t>
            </a:r>
            <a:r>
              <a:rPr lang="en-US" sz="1600" dirty="0" err="1" smtClean="0">
                <a:solidFill>
                  <a:srgbClr val="424545"/>
                </a:solidFill>
                <a:latin typeface="Lucida Console"/>
                <a:cs typeface="Lucida Console"/>
              </a:rPr>
              <a:t>state_abrv</a:t>
            </a:r>
            <a:r>
              <a:rPr lang="en-US" sz="1600" dirty="0" smtClean="0">
                <a:solidFill>
                  <a:srgbClr val="424545"/>
                </a:solidFill>
                <a:latin typeface="Lucida Console"/>
                <a:cs typeface="Lucida Console"/>
              </a:rPr>
              <a:t> CHAR(2),</a:t>
            </a:r>
          </a:p>
          <a:p>
            <a:r>
              <a:rPr lang="en-US" sz="1600" dirty="0" smtClean="0">
                <a:solidFill>
                  <a:srgbClr val="424545"/>
                </a:solidFill>
                <a:latin typeface="Lucida Console"/>
                <a:cs typeface="Lucida Console"/>
              </a:rPr>
              <a:t>  </a:t>
            </a:r>
            <a:r>
              <a:rPr lang="en-US" sz="1600" dirty="0" smtClean="0">
                <a:solidFill>
                  <a:srgbClr val="FF0000"/>
                </a:solidFill>
                <a:latin typeface="Lucida Console"/>
                <a:cs typeface="Lucida Console"/>
              </a:rPr>
              <a:t>location VARCHAR2(4000)</a:t>
            </a:r>
          </a:p>
          <a:p>
            <a:r>
              <a:rPr lang="en-US" sz="1600" dirty="0" smtClean="0">
                <a:solidFill>
                  <a:srgbClr val="FF0000"/>
                </a:solidFill>
                <a:latin typeface="Lucida Console"/>
                <a:cs typeface="Lucida Console"/>
              </a:rPr>
              <a:t>  CONSTRAINT </a:t>
            </a:r>
            <a:r>
              <a:rPr lang="en-US" sz="1600" dirty="0" err="1" smtClean="0">
                <a:solidFill>
                  <a:srgbClr val="FF0000"/>
                </a:solidFill>
                <a:latin typeface="Lucida Console"/>
                <a:cs typeface="Lucida Console"/>
              </a:rPr>
              <a:t>json_check</a:t>
            </a:r>
            <a:r>
              <a:rPr lang="en-US" sz="1600" dirty="0" smtClean="0">
                <a:solidFill>
                  <a:srgbClr val="FF0000"/>
                </a:solidFill>
                <a:latin typeface="Lucida Console"/>
                <a:cs typeface="Lucida Console"/>
              </a:rPr>
              <a:t> CHECK (location IS JSON)</a:t>
            </a:r>
          </a:p>
          <a:p>
            <a:r>
              <a:rPr lang="en-US" sz="1600" dirty="0" smtClean="0">
                <a:solidFill>
                  <a:srgbClr val="424545"/>
                </a:solidFill>
                <a:latin typeface="Lucida Console"/>
                <a:cs typeface="Lucida Console"/>
              </a:rPr>
              <a:t>);</a:t>
            </a:r>
          </a:p>
        </p:txBody>
      </p:sp>
      <p:sp>
        <p:nvSpPr>
          <p:cNvPr id="12" name="TextBox 11"/>
          <p:cNvSpPr txBox="1"/>
          <p:nvPr/>
        </p:nvSpPr>
        <p:spPr>
          <a:xfrm>
            <a:off x="379412" y="5525869"/>
            <a:ext cx="11506201" cy="584775"/>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424545"/>
                </a:solidFill>
                <a:latin typeface="Lucida Console"/>
                <a:cs typeface="Lucida Console"/>
              </a:rPr>
              <a:t>SELECT id, </a:t>
            </a:r>
            <a:r>
              <a:rPr lang="en-US" sz="1600" dirty="0" err="1" smtClean="0">
                <a:solidFill>
                  <a:srgbClr val="FF0000"/>
                </a:solidFill>
                <a:latin typeface="Lucida Console"/>
                <a:cs typeface="Lucida Console"/>
              </a:rPr>
              <a:t>JSON_VALUE(location</a:t>
            </a:r>
            <a:r>
              <a:rPr lang="en-US" sz="1600" dirty="0" smtClean="0">
                <a:solidFill>
                  <a:srgbClr val="FF0000"/>
                </a:solidFill>
                <a:latin typeface="Lucida Console"/>
                <a:cs typeface="Lucida Console"/>
              </a:rPr>
              <a:t>, '$' RETURNING SDO_GEOMETRY) </a:t>
            </a:r>
          </a:p>
          <a:p>
            <a:r>
              <a:rPr lang="en-US" sz="1600" dirty="0" smtClean="0">
                <a:solidFill>
                  <a:srgbClr val="424545"/>
                </a:solidFill>
                <a:latin typeface="Lucida Console"/>
                <a:cs typeface="Lucida Console"/>
              </a:rPr>
              <a:t>FROM </a:t>
            </a:r>
            <a:r>
              <a:rPr lang="en-US" sz="1600" dirty="0" err="1" smtClean="0">
                <a:solidFill>
                  <a:srgbClr val="424545"/>
                </a:solidFill>
                <a:latin typeface="Lucida Console"/>
                <a:cs typeface="Lucida Console"/>
              </a:rPr>
              <a:t>us_cities</a:t>
            </a:r>
            <a:r>
              <a:rPr lang="en-US" sz="1600" dirty="0" smtClean="0">
                <a:solidFill>
                  <a:srgbClr val="424545"/>
                </a:solidFill>
                <a:latin typeface="Lucida Console"/>
                <a:cs typeface="Lucida Console"/>
              </a:rPr>
              <a:t> where id=1;</a:t>
            </a:r>
          </a:p>
        </p:txBody>
      </p:sp>
      <p:sp>
        <p:nvSpPr>
          <p:cNvPr id="13" name="TextBox 12"/>
          <p:cNvSpPr txBox="1"/>
          <p:nvPr/>
        </p:nvSpPr>
        <p:spPr>
          <a:xfrm>
            <a:off x="379412" y="4419600"/>
            <a:ext cx="11506201" cy="86177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424545"/>
                </a:solidFill>
                <a:latin typeface="Lucida Console"/>
                <a:cs typeface="Lucida Console"/>
              </a:rPr>
              <a:t>CREATE INDEX </a:t>
            </a:r>
            <a:r>
              <a:rPr lang="en-US" sz="1600" dirty="0" err="1" smtClean="0">
                <a:solidFill>
                  <a:srgbClr val="424545"/>
                </a:solidFill>
                <a:latin typeface="Lucida Console"/>
                <a:cs typeface="Lucida Console"/>
              </a:rPr>
              <a:t>us_cities_sx</a:t>
            </a:r>
            <a:r>
              <a:rPr lang="en-US" sz="1600" dirty="0" smtClean="0">
                <a:solidFill>
                  <a:srgbClr val="424545"/>
                </a:solidFill>
                <a:latin typeface="Lucida Console"/>
                <a:cs typeface="Lucida Console"/>
              </a:rPr>
              <a:t> </a:t>
            </a:r>
          </a:p>
          <a:p>
            <a:r>
              <a:rPr lang="en-US" sz="1600" dirty="0" smtClean="0">
                <a:solidFill>
                  <a:srgbClr val="424545"/>
                </a:solidFill>
                <a:latin typeface="Lucida Console"/>
                <a:cs typeface="Lucida Console"/>
              </a:rPr>
              <a:t>on </a:t>
            </a:r>
            <a:r>
              <a:rPr lang="en-US" sz="1600" dirty="0" err="1" smtClean="0">
                <a:solidFill>
                  <a:srgbClr val="424545"/>
                </a:solidFill>
                <a:latin typeface="Lucida Console"/>
                <a:cs typeface="Lucida Console"/>
              </a:rPr>
              <a:t>us_cities</a:t>
            </a:r>
            <a:r>
              <a:rPr lang="en-US" sz="1600" dirty="0" smtClean="0">
                <a:solidFill>
                  <a:srgbClr val="424545"/>
                </a:solidFill>
                <a:latin typeface="Lucida Console"/>
                <a:cs typeface="Lucida Console"/>
              </a:rPr>
              <a:t> (</a:t>
            </a:r>
            <a:r>
              <a:rPr lang="en-US" sz="1600" dirty="0" err="1" smtClean="0">
                <a:solidFill>
                  <a:srgbClr val="FF0000"/>
                </a:solidFill>
                <a:latin typeface="Lucida Console"/>
                <a:cs typeface="Lucida Console"/>
              </a:rPr>
              <a:t>JSON_VALUE(location</a:t>
            </a:r>
            <a:r>
              <a:rPr lang="en-US" sz="1600" dirty="0" smtClean="0">
                <a:solidFill>
                  <a:srgbClr val="FF0000"/>
                </a:solidFill>
                <a:latin typeface="Lucida Console"/>
                <a:cs typeface="Lucida Console"/>
              </a:rPr>
              <a:t>, '$' RETURNING SDO_GEOMETRY</a:t>
            </a:r>
            <a:r>
              <a:rPr lang="en-US" sz="1600" dirty="0" smtClean="0">
                <a:solidFill>
                  <a:srgbClr val="424545"/>
                </a:solidFill>
                <a:latin typeface="Lucida Console"/>
                <a:cs typeface="Lucida Console"/>
              </a:rPr>
              <a:t>)</a:t>
            </a:r>
          </a:p>
          <a:p>
            <a:r>
              <a:rPr lang="en-US" sz="1600" dirty="0" smtClean="0">
                <a:solidFill>
                  <a:srgbClr val="424545"/>
                </a:solidFill>
                <a:latin typeface="Lucida Console"/>
                <a:cs typeface="Lucida Console"/>
              </a:rPr>
              <a:t>INDEXTYPE IS MDSYS.</a:t>
            </a:r>
            <a:r>
              <a:rPr lang="en-US" sz="1600" dirty="0" smtClean="0">
                <a:solidFill>
                  <a:srgbClr val="FF0000"/>
                </a:solidFill>
                <a:latin typeface="Lucida Console"/>
                <a:cs typeface="Lucida Console"/>
              </a:rPr>
              <a:t>SPATIAL_INDEX</a:t>
            </a:r>
            <a:r>
              <a:rPr lang="en-US" sz="1600" dirty="0" smtClean="0">
                <a:solidFill>
                  <a:srgbClr val="424545"/>
                </a:solidFill>
                <a:latin typeface="Lucida Console"/>
                <a:cs typeface="Lucida Console"/>
              </a:rPr>
              <a:t>;</a:t>
            </a:r>
          </a:p>
        </p:txBody>
      </p:sp>
      <p:sp>
        <p:nvSpPr>
          <p:cNvPr id="14" name="TextBox 13"/>
          <p:cNvSpPr txBox="1"/>
          <p:nvPr/>
        </p:nvSpPr>
        <p:spPr>
          <a:xfrm>
            <a:off x="379411" y="3657600"/>
            <a:ext cx="11506201" cy="584775"/>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424545"/>
                </a:solidFill>
                <a:latin typeface="Lucida Console"/>
                <a:cs typeface="Lucida Console"/>
              </a:rPr>
              <a:t>INSERT INTO </a:t>
            </a:r>
            <a:r>
              <a:rPr lang="en-US" sz="1600" dirty="0" err="1" smtClean="0">
                <a:solidFill>
                  <a:srgbClr val="424545"/>
                </a:solidFill>
                <a:latin typeface="Lucida Console"/>
                <a:cs typeface="Lucida Console"/>
              </a:rPr>
              <a:t>us_cities</a:t>
            </a:r>
            <a:r>
              <a:rPr lang="en-US" sz="1600" dirty="0" smtClean="0">
                <a:solidFill>
                  <a:srgbClr val="424545"/>
                </a:solidFill>
                <a:latin typeface="Lucida Console"/>
                <a:cs typeface="Lucida Console"/>
              </a:rPr>
              <a:t> (id, city, </a:t>
            </a:r>
            <a:r>
              <a:rPr lang="en-US" sz="1600" dirty="0" err="1" smtClean="0">
                <a:solidFill>
                  <a:srgbClr val="424545"/>
                </a:solidFill>
                <a:latin typeface="Lucida Console"/>
                <a:cs typeface="Lucida Console"/>
              </a:rPr>
              <a:t>state_abrv</a:t>
            </a:r>
            <a:r>
              <a:rPr lang="en-US" sz="1600" dirty="0" smtClean="0">
                <a:solidFill>
                  <a:srgbClr val="424545"/>
                </a:solidFill>
                <a:latin typeface="Lucida Console"/>
                <a:cs typeface="Lucida Console"/>
              </a:rPr>
              <a:t>, location)</a:t>
            </a:r>
          </a:p>
          <a:p>
            <a:r>
              <a:rPr lang="en-US" sz="1600" dirty="0" smtClean="0">
                <a:solidFill>
                  <a:srgbClr val="424545"/>
                </a:solidFill>
                <a:latin typeface="Lucida Console"/>
                <a:cs typeface="Lucida Console"/>
              </a:rPr>
              <a:t>VALUES (1,'New York’,'NY’,</a:t>
            </a:r>
            <a:r>
              <a:rPr lang="en-US" sz="1600" dirty="0" smtClean="0">
                <a:solidFill>
                  <a:srgbClr val="FF0000"/>
                </a:solidFill>
                <a:latin typeface="Lucida Console"/>
                <a:cs typeface="Lucida Console"/>
              </a:rPr>
              <a:t>'{"type":"Point","coordinates":[-73.943849, 40.6698]}’</a:t>
            </a:r>
            <a:r>
              <a:rPr lang="en-US" sz="1600" dirty="0" smtClean="0">
                <a:solidFill>
                  <a:srgbClr val="424545"/>
                </a:solidFill>
                <a:latin typeface="Lucida Console"/>
                <a:cs typeface="Lucida Console"/>
              </a:rPr>
              <a:t>);</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endParaRPr lang="en-US" sz="1600" b="1" dirty="0">
              <a:solidFill>
                <a:schemeClr val="bg1"/>
              </a:solidFill>
            </a:endParaRP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Enrichment API</a:t>
            </a:r>
            <a:endParaRPr lang="en-US" dirty="0"/>
          </a:p>
        </p:txBody>
      </p:sp>
      <p:sp>
        <p:nvSpPr>
          <p:cNvPr id="3" name="Content Placeholder 2"/>
          <p:cNvSpPr>
            <a:spLocks noGrp="1"/>
          </p:cNvSpPr>
          <p:nvPr>
            <p:ph idx="1"/>
          </p:nvPr>
        </p:nvSpPr>
        <p:spPr/>
        <p:txBody>
          <a:bodyPr/>
          <a:lstStyle/>
          <a:p>
            <a:pPr lvl="0"/>
            <a:r>
              <a:rPr lang="en-US" sz="2400" dirty="0" smtClean="0"/>
              <a:t>Search API to match full or partial place names within a hierarchy</a:t>
            </a:r>
          </a:p>
          <a:p>
            <a:pPr lvl="1"/>
            <a:r>
              <a:rPr lang="en-US" sz="2000" dirty="0" smtClean="0"/>
              <a:t>Text Index based place name search for hierarchies</a:t>
            </a:r>
          </a:p>
          <a:p>
            <a:pPr lvl="1"/>
            <a:r>
              <a:rPr lang="en-US" sz="2000" dirty="0" smtClean="0"/>
              <a:t>Example 1: “</a:t>
            </a:r>
            <a:r>
              <a:rPr lang="en-US" sz="2000" dirty="0" err="1" smtClean="0"/>
              <a:t>nashua</a:t>
            </a:r>
            <a:r>
              <a:rPr lang="en-US" sz="2000" dirty="0" smtClean="0"/>
              <a:t>, </a:t>
            </a:r>
            <a:r>
              <a:rPr lang="en-US" sz="2000" dirty="0" err="1" smtClean="0"/>
              <a:t>nh</a:t>
            </a:r>
            <a:r>
              <a:rPr lang="en-US" sz="2000" dirty="0" smtClean="0"/>
              <a:t>, </a:t>
            </a:r>
            <a:r>
              <a:rPr lang="en-US" sz="2000" dirty="0" err="1" smtClean="0"/>
              <a:t>usa</a:t>
            </a:r>
            <a:r>
              <a:rPr lang="en-US" sz="2000" dirty="0" smtClean="0"/>
              <a:t>”, “</a:t>
            </a:r>
            <a:r>
              <a:rPr lang="en-US" sz="2000" dirty="0" err="1" smtClean="0"/>
              <a:t>nashua</a:t>
            </a:r>
            <a:r>
              <a:rPr lang="en-US" sz="2000" dirty="0" smtClean="0"/>
              <a:t>, new </a:t>
            </a:r>
            <a:r>
              <a:rPr lang="en-US" sz="2000" dirty="0" err="1" smtClean="0"/>
              <a:t>hampshire</a:t>
            </a:r>
            <a:r>
              <a:rPr lang="en-US" sz="2000" dirty="0" smtClean="0"/>
              <a:t>, USA” match to the same record</a:t>
            </a:r>
          </a:p>
          <a:p>
            <a:pPr lvl="1"/>
            <a:r>
              <a:rPr lang="en-US" sz="2000" dirty="0" smtClean="0"/>
              <a:t>Example 2: “San Fran, CA”, “</a:t>
            </a:r>
            <a:r>
              <a:rPr lang="en-US" sz="2000" dirty="0" err="1" smtClean="0"/>
              <a:t>Location:San</a:t>
            </a:r>
            <a:r>
              <a:rPr lang="en-US" sz="2000" dirty="0" smtClean="0"/>
              <a:t> </a:t>
            </a:r>
            <a:r>
              <a:rPr lang="en-US" sz="2000" dirty="0" err="1" smtClean="0"/>
              <a:t>Fransico</a:t>
            </a:r>
            <a:r>
              <a:rPr lang="en-US" sz="2000" dirty="0" smtClean="0"/>
              <a:t>, California”, “Location: </a:t>
            </a:r>
            <a:r>
              <a:rPr lang="ja-JP" altLang="en-US" sz="2000" dirty="0" smtClean="0"/>
              <a:t>圣</a:t>
            </a:r>
            <a:r>
              <a:rPr lang="en-US" sz="2000" dirty="0" smtClean="0"/>
              <a:t>，</a:t>
            </a:r>
            <a:r>
              <a:rPr lang="ja-JP" altLang="en-US" sz="2000" dirty="0" smtClean="0"/>
              <a:t>美国加利福尼亚州</a:t>
            </a:r>
            <a:r>
              <a:rPr lang="en-US" sz="2000" dirty="0" smtClean="0"/>
              <a:t>” all result in  SAN FRANCISCO:CALIFORNIA:USA:ENG: -122.4204 37.775592 </a:t>
            </a:r>
          </a:p>
          <a:p>
            <a:pPr lvl="0"/>
            <a:r>
              <a:rPr lang="en-US" sz="2400" dirty="0" smtClean="0"/>
              <a:t>Used for data categorization when large number of records with location tags are collected for analysis</a:t>
            </a:r>
          </a:p>
          <a:p>
            <a:pPr lvl="0"/>
            <a:r>
              <a:rPr lang="en-US" sz="2400" dirty="0" smtClean="0"/>
              <a:t>Hierarchical names data set</a:t>
            </a:r>
          </a:p>
          <a:p>
            <a:pPr lvl="1"/>
            <a:r>
              <a:rPr lang="en-US" sz="2000" dirty="0" smtClean="0"/>
              <a:t>Contains administrative area names for most of the countries in the world</a:t>
            </a:r>
          </a:p>
          <a:p>
            <a:pPr lvl="0"/>
            <a:r>
              <a:rPr lang="en-US" sz="2400" dirty="0" smtClean="0"/>
              <a:t>Not part of the </a:t>
            </a:r>
            <a:r>
              <a:rPr lang="en-US" sz="2400" dirty="0" err="1" smtClean="0"/>
              <a:t>geocoder</a:t>
            </a:r>
            <a:r>
              <a:rPr lang="en-US" sz="2400" dirty="0" smtClean="0"/>
              <a:t>, but a standalone API with bundled data</a:t>
            </a:r>
          </a:p>
          <a:p>
            <a:pPr lvl="1"/>
            <a:r>
              <a:rPr lang="de-DE" sz="2000" dirty="0" err="1" smtClean="0"/>
              <a:t>Based</a:t>
            </a:r>
            <a:r>
              <a:rPr lang="de-DE" sz="2000" dirty="0" smtClean="0"/>
              <a:t> on </a:t>
            </a:r>
            <a:r>
              <a:rPr lang="de-DE" sz="2000" dirty="0" err="1" smtClean="0"/>
              <a:t>Geonames.org</a:t>
            </a:r>
            <a:r>
              <a:rPr lang="de-DE" sz="2000" dirty="0" smtClean="0"/>
              <a:t> </a:t>
            </a:r>
            <a:r>
              <a:rPr lang="de-DE" sz="2000" dirty="0" err="1" smtClean="0"/>
              <a:t>dataset</a:t>
            </a:r>
            <a:endParaRPr lang="en-US" sz="2000" dirty="0" smtClean="0"/>
          </a:p>
        </p:txBody>
      </p:sp>
      <p:sp>
        <p:nvSpPr>
          <p:cNvPr id="4" name="Slide Number Placeholder 3"/>
          <p:cNvSpPr>
            <a:spLocks noGrp="1"/>
          </p:cNvSpPr>
          <p:nvPr>
            <p:ph type="sldNum" sz="quarter" idx="12"/>
          </p:nvPr>
        </p:nvSpPr>
        <p:spPr/>
        <p:txBody>
          <a:bodyPr/>
          <a:lstStyle/>
          <a:p>
            <a:fld id="{C51EAA63-D034-42AE-91FA-B13B9518C7BE}" type="slidenum">
              <a:rPr lang="en-US" smtClean="0"/>
              <a:pPr/>
              <a:t>48</a:t>
            </a:fld>
            <a:endParaRPr lang="en-US" dirty="0"/>
          </a:p>
        </p:txBody>
      </p:sp>
      <p:pic>
        <p:nvPicPr>
          <p:cNvPr id="12" name="Picture 11"/>
          <p:cNvPicPr>
            <a:picLocks noChangeAspect="1"/>
          </p:cNvPicPr>
          <p:nvPr/>
        </p:nvPicPr>
        <p:blipFill>
          <a:blip r:embed="rId2" cstate="print"/>
          <a:stretch>
            <a:fillRect/>
          </a:stretch>
        </p:blipFill>
        <p:spPr>
          <a:xfrm>
            <a:off x="7389812" y="457200"/>
            <a:ext cx="4394200" cy="990600"/>
          </a:xfrm>
          <a:prstGeom prst="rect">
            <a:avLst/>
          </a:prstGeom>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Cases For Data enrichment API</a:t>
            </a:r>
            <a:endParaRPr lang="en-US" dirty="0"/>
          </a:p>
        </p:txBody>
      </p:sp>
      <p:sp>
        <p:nvSpPr>
          <p:cNvPr id="3" name="Content Placeholder 2"/>
          <p:cNvSpPr>
            <a:spLocks noGrp="1"/>
          </p:cNvSpPr>
          <p:nvPr>
            <p:ph idx="1"/>
          </p:nvPr>
        </p:nvSpPr>
        <p:spPr/>
        <p:txBody>
          <a:bodyPr/>
          <a:lstStyle/>
          <a:p>
            <a:r>
              <a:rPr lang="en-US" dirty="0" smtClean="0"/>
              <a:t>Call data records, logs from applications, social network posts …</a:t>
            </a:r>
          </a:p>
          <a:p>
            <a:r>
              <a:rPr lang="en-US" dirty="0" smtClean="0"/>
              <a:t>Logs can contain references to place names: partial, full or multilingual</a:t>
            </a:r>
          </a:p>
          <a:p>
            <a:r>
              <a:rPr lang="en-US" dirty="0" smtClean="0"/>
              <a:t>Match all of these references to the same standard text key</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49</a:t>
            </a:fld>
            <a:endParaRPr lang="en-US" dirty="0"/>
          </a:p>
        </p:txBody>
      </p:sp>
      <p:sp>
        <p:nvSpPr>
          <p:cNvPr id="6" name="Flowchart: Alternate Process 5"/>
          <p:cNvSpPr/>
          <p:nvPr/>
        </p:nvSpPr>
        <p:spPr bwMode="gray">
          <a:xfrm>
            <a:off x="912813" y="3211285"/>
            <a:ext cx="3276600" cy="1197428"/>
          </a:xfrm>
          <a:prstGeom prst="flowChartAlternateProcess">
            <a:avLst/>
          </a:prstGeom>
          <a:solidFill>
            <a:srgbClr val="8EADBF"/>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smtClean="0">
                <a:solidFill>
                  <a:schemeClr val="bg1"/>
                </a:solidFill>
              </a:rPr>
              <a:t>San Fran, CA,…</a:t>
            </a:r>
          </a:p>
        </p:txBody>
      </p:sp>
      <p:sp>
        <p:nvSpPr>
          <p:cNvPr id="7" name="Flowchart: Alternate Process 6"/>
          <p:cNvSpPr/>
          <p:nvPr/>
        </p:nvSpPr>
        <p:spPr bwMode="gray">
          <a:xfrm>
            <a:off x="4428898" y="3233057"/>
            <a:ext cx="3178629" cy="1197428"/>
          </a:xfrm>
          <a:prstGeom prst="flowChartAlternateProcess">
            <a:avLst/>
          </a:prstGeom>
          <a:solidFill>
            <a:srgbClr val="8EADBF"/>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smtClean="0">
                <a:solidFill>
                  <a:schemeClr val="bg1"/>
                </a:solidFill>
              </a:rPr>
              <a:t>San Francisco, California,…</a:t>
            </a:r>
          </a:p>
        </p:txBody>
      </p:sp>
      <p:sp>
        <p:nvSpPr>
          <p:cNvPr id="8" name="Flowchart: Alternate Process 7"/>
          <p:cNvSpPr/>
          <p:nvPr/>
        </p:nvSpPr>
        <p:spPr bwMode="gray">
          <a:xfrm>
            <a:off x="7881256" y="3265714"/>
            <a:ext cx="3166156" cy="1197428"/>
          </a:xfrm>
          <a:prstGeom prst="flowChartAlternateProcess">
            <a:avLst/>
          </a:prstGeom>
          <a:solidFill>
            <a:srgbClr val="8EADBF"/>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2800" dirty="0" smtClean="0"/>
              <a:t>圣</a:t>
            </a:r>
            <a:r>
              <a:rPr lang="en-US" altLang="zh-CN" sz="2800" dirty="0" err="1" smtClean="0"/>
              <a:t>francisco</a:t>
            </a:r>
            <a:r>
              <a:rPr lang="en-US" altLang="zh-CN" sz="2800" dirty="0" smtClean="0"/>
              <a:t> </a:t>
            </a:r>
            <a:r>
              <a:rPr lang="zh-CN" altLang="en-US" sz="2800" dirty="0" smtClean="0"/>
              <a:t>，</a:t>
            </a:r>
            <a:r>
              <a:rPr lang="ja-JP" altLang="en-US" sz="2800" dirty="0" smtClean="0"/>
              <a:t>美国加利福尼亚州</a:t>
            </a:r>
          </a:p>
        </p:txBody>
      </p:sp>
      <p:sp>
        <p:nvSpPr>
          <p:cNvPr id="9" name="Flowchart: Alternate Process 8"/>
          <p:cNvSpPr/>
          <p:nvPr/>
        </p:nvSpPr>
        <p:spPr bwMode="gray">
          <a:xfrm>
            <a:off x="1979612" y="5225142"/>
            <a:ext cx="8077200" cy="947058"/>
          </a:xfrm>
          <a:prstGeom prst="flowChartAlternateProcess">
            <a:avLst/>
          </a:prstGeom>
          <a:solidFill>
            <a:srgbClr val="8EADBF"/>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solidFill>
                  <a:schemeClr val="bg1"/>
                </a:solidFill>
              </a:rPr>
              <a:t>SAN FRANCISCO:SAN FRANCISCO:CALIFORNIA:UNITED STATES        -122.4204 37.775592 </a:t>
            </a:r>
          </a:p>
        </p:txBody>
      </p:sp>
      <p:cxnSp>
        <p:nvCxnSpPr>
          <p:cNvPr id="22" name="Straight Arrow Connector 21"/>
          <p:cNvCxnSpPr>
            <a:stCxn id="6" idx="2"/>
            <a:endCxn id="9" idx="0"/>
          </p:cNvCxnSpPr>
          <p:nvPr/>
        </p:nvCxnSpPr>
        <p:spPr>
          <a:xfrm rot="16200000" flipH="1">
            <a:off x="3876448" y="3083377"/>
            <a:ext cx="816429" cy="3467099"/>
          </a:xfrm>
          <a:prstGeom prst="straightConnector1">
            <a:avLst/>
          </a:prstGeom>
          <a:ln w="57150" cap="flat" cmpd="sng" algn="ctr">
            <a:solidFill>
              <a:schemeClr val="accent2"/>
            </a:solid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5522913" y="4925784"/>
            <a:ext cx="990599" cy="1"/>
          </a:xfrm>
          <a:prstGeom prst="straightConnector1">
            <a:avLst/>
          </a:prstGeom>
          <a:ln w="57150" cap="flat" cmpd="sng" algn="ctr">
            <a:solidFill>
              <a:schemeClr val="accent2"/>
            </a:solid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2"/>
            <a:endCxn id="9" idx="0"/>
          </p:cNvCxnSpPr>
          <p:nvPr/>
        </p:nvCxnSpPr>
        <p:spPr>
          <a:xfrm rot="5400000">
            <a:off x="7360273" y="3121081"/>
            <a:ext cx="762000" cy="3446122"/>
          </a:xfrm>
          <a:prstGeom prst="straightConnector1">
            <a:avLst/>
          </a:prstGeom>
          <a:ln w="57150" cap="flat" cmpd="sng" algn="ctr">
            <a:solidFill>
              <a:schemeClr val="accent2"/>
            </a:solid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Pre-packaged GDAL </a:t>
            </a:r>
            <a:endParaRPr lang="en-US" dirty="0"/>
          </a:p>
        </p:txBody>
      </p:sp>
      <p:sp>
        <p:nvSpPr>
          <p:cNvPr id="3" name="Content Placeholder 2"/>
          <p:cNvSpPr>
            <a:spLocks noGrp="1"/>
          </p:cNvSpPr>
          <p:nvPr>
            <p:ph idx="1"/>
          </p:nvPr>
        </p:nvSpPr>
        <p:spPr/>
        <p:txBody>
          <a:bodyPr/>
          <a:lstStyle/>
          <a:p>
            <a:r>
              <a:rPr lang="en-US" b="1" dirty="0" smtClean="0"/>
              <a:t>Linux </a:t>
            </a:r>
            <a:r>
              <a:rPr lang="en-US" dirty="0" smtClean="0"/>
              <a:t>and </a:t>
            </a:r>
            <a:r>
              <a:rPr lang="en-US" b="1" dirty="0" smtClean="0"/>
              <a:t>Windows </a:t>
            </a:r>
            <a:r>
              <a:rPr lang="en-US" dirty="0" smtClean="0"/>
              <a:t>only</a:t>
            </a:r>
          </a:p>
          <a:p>
            <a:r>
              <a:rPr lang="en-US" dirty="0" smtClean="0"/>
              <a:t>Installed in $ORACLE_HOME/</a:t>
            </a:r>
            <a:r>
              <a:rPr lang="en-US" dirty="0" err="1" smtClean="0"/>
              <a:t>md/gdal</a:t>
            </a:r>
            <a:endParaRPr lang="en-US" dirty="0" smtClean="0"/>
          </a:p>
          <a:p>
            <a:r>
              <a:rPr lang="en-US" dirty="0" smtClean="0"/>
              <a:t>Need to setup your environment to use it</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a:t>
            </a:fld>
            <a:endParaRPr lang="en-US" dirty="0"/>
          </a:p>
        </p:txBody>
      </p:sp>
      <p:sp>
        <p:nvSpPr>
          <p:cNvPr id="12" name="Rectangle 11"/>
          <p:cNvSpPr/>
          <p:nvPr/>
        </p:nvSpPr>
        <p:spPr>
          <a:xfrm>
            <a:off x="531812" y="3170872"/>
            <a:ext cx="9144000" cy="147732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a:spAutoFit/>
          </a:bodyPr>
          <a:lstStyle/>
          <a:p>
            <a:r>
              <a:rPr lang="en-US" dirty="0" err="1" smtClean="0">
                <a:latin typeface="Lucida Console"/>
                <a:cs typeface="Lucida Console"/>
              </a:rPr>
              <a:t>setenv</a:t>
            </a:r>
            <a:r>
              <a:rPr lang="en-US" dirty="0" smtClean="0">
                <a:latin typeface="Lucida Console"/>
                <a:cs typeface="Lucida Console"/>
              </a:rPr>
              <a:t> GDAL_HOME ${ORACLE_HOME}/</a:t>
            </a:r>
            <a:r>
              <a:rPr lang="en-US" dirty="0" err="1" smtClean="0">
                <a:latin typeface="Lucida Console"/>
                <a:cs typeface="Lucida Console"/>
              </a:rPr>
              <a:t>md/gdal</a:t>
            </a:r>
            <a:endParaRPr lang="en-US" dirty="0" smtClean="0">
              <a:latin typeface="Lucida Console"/>
              <a:cs typeface="Lucida Console"/>
            </a:endParaRPr>
          </a:p>
          <a:p>
            <a:r>
              <a:rPr lang="en-US" dirty="0" err="1" smtClean="0">
                <a:latin typeface="Lucida Console"/>
                <a:cs typeface="Lucida Console"/>
              </a:rPr>
              <a:t>setenv</a:t>
            </a:r>
            <a:r>
              <a:rPr lang="en-US" dirty="0" smtClean="0">
                <a:latin typeface="Lucida Console"/>
                <a:cs typeface="Lucida Console"/>
              </a:rPr>
              <a:t> GDAL_DATA ${GDAL_HOME}/data</a:t>
            </a:r>
          </a:p>
          <a:p>
            <a:r>
              <a:rPr lang="en-US" dirty="0" err="1" smtClean="0">
                <a:latin typeface="Lucida Console"/>
                <a:cs typeface="Lucida Console"/>
              </a:rPr>
              <a:t>setenv</a:t>
            </a:r>
            <a:r>
              <a:rPr lang="en-US" dirty="0" smtClean="0">
                <a:latin typeface="Lucida Console"/>
                <a:cs typeface="Lucida Console"/>
              </a:rPr>
              <a:t> GDAL_DRIVER_PATH ${GDAL_HOME}/lib/</a:t>
            </a:r>
            <a:r>
              <a:rPr lang="en-US" dirty="0" err="1" smtClean="0">
                <a:latin typeface="Lucida Console"/>
                <a:cs typeface="Lucida Console"/>
              </a:rPr>
              <a:t>gdalplugins</a:t>
            </a:r>
            <a:endParaRPr lang="en-US" dirty="0" smtClean="0">
              <a:latin typeface="Lucida Console"/>
              <a:cs typeface="Lucida Console"/>
            </a:endParaRPr>
          </a:p>
          <a:p>
            <a:r>
              <a:rPr lang="en-US" dirty="0" err="1" smtClean="0">
                <a:latin typeface="Lucida Console"/>
                <a:cs typeface="Lucida Console"/>
              </a:rPr>
              <a:t>setenv</a:t>
            </a:r>
            <a:r>
              <a:rPr lang="en-US" dirty="0" smtClean="0">
                <a:latin typeface="Lucida Console"/>
                <a:cs typeface="Lucida Console"/>
              </a:rPr>
              <a:t> PATH ${GDAL_HOME}/</a:t>
            </a:r>
            <a:r>
              <a:rPr lang="en-US" dirty="0" err="1" smtClean="0">
                <a:latin typeface="Lucida Console"/>
                <a:cs typeface="Lucida Console"/>
              </a:rPr>
              <a:t>bin:${PATH</a:t>
            </a:r>
            <a:r>
              <a:rPr lang="en-US" dirty="0" smtClean="0">
                <a:latin typeface="Lucida Console"/>
                <a:cs typeface="Lucida Console"/>
              </a:rPr>
              <a:t>}</a:t>
            </a:r>
          </a:p>
          <a:p>
            <a:r>
              <a:rPr lang="en-US" dirty="0" err="1" smtClean="0">
                <a:latin typeface="Lucida Console"/>
                <a:cs typeface="Lucida Console"/>
              </a:rPr>
              <a:t>setenv</a:t>
            </a:r>
            <a:r>
              <a:rPr lang="en-US" dirty="0" smtClean="0">
                <a:latin typeface="Lucida Console"/>
                <a:cs typeface="Lucida Console"/>
              </a:rPr>
              <a:t> LD_LIBRARY_PATH ${GDAL_HOME}/</a:t>
            </a:r>
            <a:r>
              <a:rPr lang="en-US" dirty="0" err="1" smtClean="0">
                <a:latin typeface="Lucida Console"/>
                <a:cs typeface="Lucida Console"/>
              </a:rPr>
              <a:t>lib:${LD_LIBRARY_PATH</a:t>
            </a:r>
            <a:r>
              <a:rPr lang="en-US" dirty="0" smtClean="0">
                <a:latin typeface="Lucida Console"/>
                <a:cs typeface="Lucida Console"/>
              </a:rPr>
              <a:t>}</a:t>
            </a:r>
            <a:endParaRPr lang="en-US" dirty="0">
              <a:latin typeface="Lucida Console"/>
              <a:cs typeface="Lucida Console"/>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Prepare the </a:t>
            </a:r>
            <a:r>
              <a:rPr lang="en-US" dirty="0" err="1" smtClean="0"/>
              <a:t>GeoNames</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Provided in $ORACLE_HOME/md/demo/</a:t>
            </a:r>
            <a:r>
              <a:rPr lang="en-US" dirty="0" err="1" smtClean="0"/>
              <a:t>GeoSearch</a:t>
            </a:r>
            <a:endParaRPr lang="en-US" dirty="0" smtClean="0"/>
          </a:p>
          <a:p>
            <a:r>
              <a:rPr lang="en-US" dirty="0" smtClean="0"/>
              <a:t>Data provided as a split archive (files X00, X01, </a:t>
            </a:r>
            <a:r>
              <a:rPr lang="mr-IN" dirty="0" smtClean="0"/>
              <a:t>…</a:t>
            </a:r>
            <a:r>
              <a:rPr lang="en-US" dirty="0" smtClean="0"/>
              <a:t>)</a:t>
            </a:r>
          </a:p>
          <a:p>
            <a:r>
              <a:rPr lang="en-US" dirty="0" smtClean="0"/>
              <a:t>First concatenate the files </a:t>
            </a:r>
            <a:r>
              <a:rPr lang="mr-IN" dirty="0" smtClean="0"/>
              <a:t>…</a:t>
            </a:r>
            <a:endParaRPr lang="en-US" dirty="0" smtClean="0"/>
          </a:p>
          <a:p>
            <a:endParaRPr lang="en-US" dirty="0" smtClean="0"/>
          </a:p>
          <a:p>
            <a:r>
              <a:rPr lang="en-US" dirty="0" smtClean="0"/>
              <a:t>Then unzip the archive </a:t>
            </a:r>
            <a:r>
              <a:rPr lang="mr-IN" dirty="0" smtClean="0"/>
              <a:t>…</a:t>
            </a:r>
            <a:endParaRPr lang="en-US" dirty="0" smtClean="0"/>
          </a:p>
          <a:p>
            <a:endParaRPr lang="en-US" dirty="0"/>
          </a:p>
          <a:p>
            <a:r>
              <a:rPr lang="en-US" dirty="0" smtClean="0"/>
              <a:t>Prepare for importing</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50</a:t>
            </a:fld>
            <a:endParaRPr lang="en-US" dirty="0"/>
          </a:p>
        </p:txBody>
      </p:sp>
      <p:sp>
        <p:nvSpPr>
          <p:cNvPr id="12" name="TextBox 11"/>
          <p:cNvSpPr txBox="1"/>
          <p:nvPr/>
        </p:nvSpPr>
        <p:spPr>
          <a:xfrm>
            <a:off x="531812" y="3059668"/>
            <a:ext cx="11125200" cy="36933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chemeClr val="tx1">
                    <a:lumMod val="75000"/>
                  </a:schemeClr>
                </a:solidFill>
                <a:latin typeface="Lucida Console" pitchFamily="49" charset="0"/>
              </a:rPr>
              <a:t>$ </a:t>
            </a:r>
            <a:r>
              <a:rPr lang="en-US" dirty="0" smtClean="0">
                <a:solidFill>
                  <a:schemeClr val="tx1">
                    <a:lumMod val="75000"/>
                  </a:schemeClr>
                </a:solidFill>
                <a:latin typeface="Lucida Console" pitchFamily="49" charset="0"/>
              </a:rPr>
              <a:t>cat </a:t>
            </a:r>
            <a:r>
              <a:rPr lang="en-US" dirty="0">
                <a:solidFill>
                  <a:schemeClr val="tx1">
                    <a:lumMod val="75000"/>
                  </a:schemeClr>
                </a:solidFill>
                <a:latin typeface="Lucida Console" pitchFamily="49" charset="0"/>
              </a:rPr>
              <a:t>$ORACLE_HOME/md/demo/</a:t>
            </a:r>
            <a:r>
              <a:rPr lang="en-US" dirty="0" err="1">
                <a:solidFill>
                  <a:schemeClr val="tx1">
                    <a:lumMod val="75000"/>
                  </a:schemeClr>
                </a:solidFill>
                <a:latin typeface="Lucida Console" pitchFamily="49" charset="0"/>
              </a:rPr>
              <a:t>GeoSearch</a:t>
            </a:r>
            <a:r>
              <a:rPr lang="en-US" dirty="0">
                <a:solidFill>
                  <a:schemeClr val="tx1">
                    <a:lumMod val="75000"/>
                  </a:schemeClr>
                </a:solidFill>
                <a:latin typeface="Lucida Console" pitchFamily="49" charset="0"/>
              </a:rPr>
              <a:t>/x* &gt; /</a:t>
            </a:r>
            <a:r>
              <a:rPr lang="en-US" dirty="0" err="1">
                <a:solidFill>
                  <a:schemeClr val="tx1">
                    <a:lumMod val="75000"/>
                  </a:schemeClr>
                </a:solidFill>
                <a:latin typeface="Lucida Console" pitchFamily="49" charset="0"/>
              </a:rPr>
              <a:t>tmp</a:t>
            </a:r>
            <a:r>
              <a:rPr lang="en-US" dirty="0">
                <a:solidFill>
                  <a:schemeClr val="tx1">
                    <a:lumMod val="75000"/>
                  </a:schemeClr>
                </a:solidFill>
                <a:latin typeface="Lucida Console" pitchFamily="49" charset="0"/>
              </a:rPr>
              <a:t>/</a:t>
            </a:r>
            <a:r>
              <a:rPr lang="en-US" dirty="0" err="1">
                <a:solidFill>
                  <a:schemeClr val="tx1">
                    <a:lumMod val="75000"/>
                  </a:schemeClr>
                </a:solidFill>
                <a:latin typeface="Lucida Console" pitchFamily="49" charset="0"/>
              </a:rPr>
              <a:t>eloc_admin_area_search.zip</a:t>
            </a:r>
            <a:endParaRPr lang="en-US" dirty="0" smtClean="0">
              <a:solidFill>
                <a:schemeClr val="tx1">
                  <a:lumMod val="75000"/>
                </a:schemeClr>
              </a:solidFill>
              <a:latin typeface="Lucida Console" pitchFamily="49" charset="0"/>
            </a:endParaRPr>
          </a:p>
        </p:txBody>
      </p:sp>
      <p:sp>
        <p:nvSpPr>
          <p:cNvPr id="13" name="TextBox 12"/>
          <p:cNvSpPr txBox="1"/>
          <p:nvPr/>
        </p:nvSpPr>
        <p:spPr>
          <a:xfrm>
            <a:off x="531812" y="4126468"/>
            <a:ext cx="11125200" cy="36933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a:solidFill>
                  <a:schemeClr val="tx1">
                    <a:lumMod val="75000"/>
                  </a:schemeClr>
                </a:solidFill>
                <a:latin typeface="Lucida Console" pitchFamily="49" charset="0"/>
              </a:rPr>
              <a:t>$ </a:t>
            </a:r>
            <a:r>
              <a:rPr lang="en-US" dirty="0" smtClean="0">
                <a:solidFill>
                  <a:schemeClr val="tx1">
                    <a:lumMod val="75000"/>
                  </a:schemeClr>
                </a:solidFill>
                <a:latin typeface="Lucida Console" pitchFamily="49" charset="0"/>
              </a:rPr>
              <a:t>unzip /</a:t>
            </a:r>
            <a:r>
              <a:rPr lang="en-US" dirty="0" err="1" smtClean="0">
                <a:solidFill>
                  <a:schemeClr val="tx1">
                    <a:lumMod val="75000"/>
                  </a:schemeClr>
                </a:solidFill>
                <a:latin typeface="Lucida Console" pitchFamily="49" charset="0"/>
              </a:rPr>
              <a:t>tmp</a:t>
            </a:r>
            <a:r>
              <a:rPr lang="en-US" dirty="0" smtClean="0">
                <a:solidFill>
                  <a:schemeClr val="tx1">
                    <a:lumMod val="75000"/>
                  </a:schemeClr>
                </a:solidFill>
                <a:latin typeface="Lucida Console" pitchFamily="49" charset="0"/>
              </a:rPr>
              <a:t>/</a:t>
            </a:r>
            <a:r>
              <a:rPr lang="en-US" dirty="0" err="1" smtClean="0">
                <a:solidFill>
                  <a:schemeClr val="tx1">
                    <a:lumMod val="75000"/>
                  </a:schemeClr>
                </a:solidFill>
                <a:latin typeface="Lucida Console" pitchFamily="49" charset="0"/>
              </a:rPr>
              <a:t>eloc_admin_area_search.zip</a:t>
            </a:r>
            <a:r>
              <a:rPr lang="en-US" dirty="0" smtClean="0">
                <a:solidFill>
                  <a:schemeClr val="tx1">
                    <a:lumMod val="75000"/>
                  </a:schemeClr>
                </a:solidFill>
                <a:latin typeface="Lucida Console" pitchFamily="49" charset="0"/>
              </a:rPr>
              <a:t> </a:t>
            </a:r>
            <a:r>
              <a:rPr lang="mr-IN" dirty="0" smtClean="0">
                <a:solidFill>
                  <a:schemeClr val="tx1">
                    <a:lumMod val="75000"/>
                  </a:schemeClr>
                </a:solidFill>
                <a:latin typeface="Lucida Console" pitchFamily="49" charset="0"/>
              </a:rPr>
              <a:t>–</a:t>
            </a:r>
            <a:r>
              <a:rPr lang="en-US" dirty="0" smtClean="0">
                <a:solidFill>
                  <a:schemeClr val="tx1">
                    <a:lumMod val="75000"/>
                  </a:schemeClr>
                </a:solidFill>
                <a:latin typeface="Lucida Console" pitchFamily="49" charset="0"/>
              </a:rPr>
              <a:t>d /</a:t>
            </a:r>
            <a:r>
              <a:rPr lang="en-US" dirty="0" err="1" smtClean="0">
                <a:solidFill>
                  <a:schemeClr val="tx1">
                    <a:lumMod val="75000"/>
                  </a:schemeClr>
                </a:solidFill>
                <a:latin typeface="Lucida Console" pitchFamily="49" charset="0"/>
              </a:rPr>
              <a:t>tmp</a:t>
            </a:r>
            <a:endParaRPr lang="en-US" dirty="0" smtClean="0">
              <a:solidFill>
                <a:schemeClr val="tx1">
                  <a:lumMod val="75000"/>
                </a:schemeClr>
              </a:solidFill>
              <a:latin typeface="Lucida Console" pitchFamily="49" charset="0"/>
            </a:endParaRPr>
          </a:p>
        </p:txBody>
      </p:sp>
      <p:sp>
        <p:nvSpPr>
          <p:cNvPr id="18" name="TextBox 17"/>
          <p:cNvSpPr txBox="1"/>
          <p:nvPr/>
        </p:nvSpPr>
        <p:spPr>
          <a:xfrm>
            <a:off x="531812" y="5193268"/>
            <a:ext cx="11125200" cy="36933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solidFill>
                  <a:schemeClr val="tx1">
                    <a:lumMod val="75000"/>
                  </a:schemeClr>
                </a:solidFill>
                <a:latin typeface="Lucida Console" pitchFamily="49" charset="0"/>
              </a:rPr>
              <a:t>SQL</a:t>
            </a:r>
            <a:r>
              <a:rPr lang="en-US">
                <a:solidFill>
                  <a:schemeClr val="tx1">
                    <a:lumMod val="75000"/>
                  </a:schemeClr>
                </a:solidFill>
                <a:latin typeface="Lucida Console" pitchFamily="49" charset="0"/>
              </a:rPr>
              <a:t>&gt; </a:t>
            </a:r>
            <a:r>
              <a:rPr lang="en-US" smtClean="0">
                <a:solidFill>
                  <a:schemeClr val="tx1">
                    <a:lumMod val="75000"/>
                  </a:schemeClr>
                </a:solidFill>
                <a:latin typeface="Lucida Console" pitchFamily="49" charset="0"/>
              </a:rPr>
              <a:t>create </a:t>
            </a:r>
            <a:r>
              <a:rPr lang="en-US" dirty="0">
                <a:solidFill>
                  <a:schemeClr val="tx1">
                    <a:lumMod val="75000"/>
                  </a:schemeClr>
                </a:solidFill>
                <a:latin typeface="Lucida Console" pitchFamily="49" charset="0"/>
              </a:rPr>
              <a:t>directory </a:t>
            </a:r>
            <a:r>
              <a:rPr lang="en-US" dirty="0" err="1">
                <a:solidFill>
                  <a:schemeClr val="tx1">
                    <a:lumMod val="75000"/>
                  </a:schemeClr>
                </a:solidFill>
                <a:latin typeface="Lucida Console" pitchFamily="49" charset="0"/>
              </a:rPr>
              <a:t>tmp_dir</a:t>
            </a:r>
            <a:r>
              <a:rPr lang="en-US" dirty="0">
                <a:solidFill>
                  <a:schemeClr val="tx1">
                    <a:lumMod val="75000"/>
                  </a:schemeClr>
                </a:solidFill>
                <a:latin typeface="Lucida Console" pitchFamily="49" charset="0"/>
              </a:rPr>
              <a:t> as '/</a:t>
            </a:r>
            <a:r>
              <a:rPr lang="en-US" dirty="0" err="1">
                <a:solidFill>
                  <a:schemeClr val="tx1">
                    <a:lumMod val="75000"/>
                  </a:schemeClr>
                </a:solidFill>
                <a:latin typeface="Lucida Console" pitchFamily="49" charset="0"/>
              </a:rPr>
              <a:t>tmp</a:t>
            </a:r>
            <a:r>
              <a:rPr lang="en-US" dirty="0">
                <a:solidFill>
                  <a:schemeClr val="tx1">
                    <a:lumMod val="75000"/>
                  </a:schemeClr>
                </a:solidFill>
                <a:latin typeface="Lucida Console" pitchFamily="49" charset="0"/>
              </a:rPr>
              <a:t>';</a:t>
            </a:r>
            <a:endParaRPr lang="en-US" dirty="0" smtClean="0">
              <a:solidFill>
                <a:schemeClr val="tx1">
                  <a:lumMod val="75000"/>
                </a:schemeClr>
              </a:solidFill>
              <a:latin typeface="Lucida Console" pitchFamily="49" charset="0"/>
            </a:endParaRPr>
          </a:p>
        </p:txBody>
      </p:sp>
    </p:spTree>
    <p:extLst>
      <p:ext uri="{BB962C8B-B14F-4D97-AF65-F5344CB8AC3E}">
        <p14:creationId xmlns:p14="http://schemas.microsoft.com/office/powerpoint/2010/main" val="198698830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Setup: Import the GeoNames dataset</a:t>
            </a:r>
            <a:endParaRPr lang="en-US" dirty="0"/>
          </a:p>
        </p:txBody>
      </p:sp>
      <p:sp>
        <p:nvSpPr>
          <p:cNvPr id="3" name="Content Placeholder 2"/>
          <p:cNvSpPr>
            <a:spLocks noGrp="1"/>
          </p:cNvSpPr>
          <p:nvPr>
            <p:ph idx="1"/>
          </p:nvPr>
        </p:nvSpPr>
        <p:spPr/>
        <p:txBody>
          <a:bodyPr/>
          <a:lstStyle/>
          <a:p>
            <a:r>
              <a:rPr lang="en-US" dirty="0" smtClean="0"/>
              <a:t>Create the catalog table</a:t>
            </a:r>
          </a:p>
          <a:p>
            <a:endParaRPr lang="en-US" dirty="0"/>
          </a:p>
          <a:p>
            <a:endParaRPr lang="en-US" dirty="0" smtClean="0"/>
          </a:p>
          <a:p>
            <a:endParaRPr lang="en-US" dirty="0"/>
          </a:p>
          <a:p>
            <a:endParaRPr lang="en-US" dirty="0" smtClean="0"/>
          </a:p>
          <a:p>
            <a:endParaRPr lang="en-US" dirty="0"/>
          </a:p>
          <a:p>
            <a:r>
              <a:rPr lang="en-US" dirty="0" smtClean="0"/>
              <a:t>Import the table</a:t>
            </a:r>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51</a:t>
            </a:fld>
            <a:endParaRPr lang="en-US" dirty="0"/>
          </a:p>
        </p:txBody>
      </p:sp>
      <p:sp>
        <p:nvSpPr>
          <p:cNvPr id="14" name="TextBox 13"/>
          <p:cNvSpPr txBox="1"/>
          <p:nvPr/>
        </p:nvSpPr>
        <p:spPr>
          <a:xfrm>
            <a:off x="531812" y="1981200"/>
            <a:ext cx="11125200" cy="2616101"/>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a:solidFill>
                  <a:schemeClr val="tx1">
                    <a:lumMod val="75000"/>
                  </a:schemeClr>
                </a:solidFill>
                <a:latin typeface="Lucida Console" pitchFamily="49" charset="0"/>
              </a:rPr>
              <a:t>CREATE TABLE ELOC_ADMIN_AREA_SEARCH </a:t>
            </a:r>
            <a:r>
              <a:rPr lang="en-US" sz="1600" dirty="0" smtClean="0">
                <a:solidFill>
                  <a:schemeClr val="tx1">
                    <a:lumMod val="75000"/>
                  </a:schemeClr>
                </a:solidFill>
                <a:latin typeface="Lucida Console" pitchFamily="49" charset="0"/>
              </a:rPr>
              <a:t>(</a:t>
            </a: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FULL_NAME     VARCHAR2(4000 CHAR),</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AREA_NAME     </a:t>
            </a:r>
            <a:r>
              <a:rPr lang="en-US" sz="1600" dirty="0" smtClean="0">
                <a:solidFill>
                  <a:schemeClr val="tx1">
                    <a:lumMod val="75000"/>
                  </a:schemeClr>
                </a:solidFill>
                <a:latin typeface="Lucida Console" pitchFamily="49" charset="0"/>
              </a:rPr>
              <a:t>VARCHAR2(64 CHAR),</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KEY           </a:t>
            </a:r>
            <a:r>
              <a:rPr lang="en-US" sz="1600" dirty="0" smtClean="0">
                <a:solidFill>
                  <a:schemeClr val="tx1">
                    <a:lumMod val="75000"/>
                  </a:schemeClr>
                </a:solidFill>
                <a:latin typeface="Lucida Console" pitchFamily="49" charset="0"/>
              </a:rPr>
              <a:t>VARCHAR2(4000 CHAR),</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LANG_CODE     VARCHAR2(3</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CENTER_LONG   NUMBER,  </a:t>
            </a:r>
            <a:endParaRPr lang="en-US" sz="1600" dirty="0" smtClean="0">
              <a:solidFill>
                <a:schemeClr val="tx1">
                  <a:lumMod val="75000"/>
                </a:schemeClr>
              </a:solidFill>
              <a:latin typeface="Lucida Console" pitchFamily="49" charset="0"/>
            </a:endParaRP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CENTER_LAT    </a:t>
            </a:r>
            <a:r>
              <a:rPr lang="en-US" sz="1600" dirty="0">
                <a:solidFill>
                  <a:schemeClr val="tx1">
                    <a:lumMod val="75000"/>
                  </a:schemeClr>
                </a:solidFill>
                <a:latin typeface="Lucida Console" pitchFamily="49" charset="0"/>
              </a:rPr>
              <a:t>NUMBER</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POPULATION    NUMBER</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PART_ID       </a:t>
            </a:r>
            <a:r>
              <a:rPr lang="en-US" sz="1600" dirty="0" smtClean="0">
                <a:solidFill>
                  <a:schemeClr val="tx1">
                    <a:lumMod val="75000"/>
                  </a:schemeClr>
                </a:solidFill>
                <a:latin typeface="Lucida Console" pitchFamily="49" charset="0"/>
              </a:rPr>
              <a:t>NUMBER</a:t>
            </a:r>
          </a:p>
          <a:p>
            <a:r>
              <a:rPr lang="en-US" sz="1600" dirty="0" smtClean="0">
                <a:solidFill>
                  <a:schemeClr val="tx1">
                    <a:lumMod val="75000"/>
                  </a:schemeClr>
                </a:solidFill>
                <a:latin typeface="Lucida Console" pitchFamily="49" charset="0"/>
              </a:rPr>
              <a:t>);</a:t>
            </a:r>
          </a:p>
        </p:txBody>
      </p:sp>
      <p:sp>
        <p:nvSpPr>
          <p:cNvPr id="15" name="TextBox 14"/>
          <p:cNvSpPr txBox="1"/>
          <p:nvPr/>
        </p:nvSpPr>
        <p:spPr>
          <a:xfrm>
            <a:off x="531812" y="5181600"/>
            <a:ext cx="11125200" cy="584775"/>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chemeClr val="tx1">
                    <a:lumMod val="75000"/>
                  </a:schemeClr>
                </a:solidFill>
                <a:latin typeface="Lucida Console" pitchFamily="49" charset="0"/>
              </a:rPr>
              <a:t>$ </a:t>
            </a:r>
            <a:r>
              <a:rPr lang="en-US" sz="1600" dirty="0" err="1">
                <a:solidFill>
                  <a:schemeClr val="tx1">
                    <a:lumMod val="75000"/>
                  </a:schemeClr>
                </a:solidFill>
                <a:latin typeface="Lucida Console" pitchFamily="49" charset="0"/>
              </a:rPr>
              <a:t>impdp</a:t>
            </a:r>
            <a:r>
              <a:rPr lang="en-US" sz="1600" dirty="0">
                <a:solidFill>
                  <a:schemeClr val="tx1">
                    <a:lumMod val="75000"/>
                  </a:schemeClr>
                </a:solidFill>
                <a:latin typeface="Lucida Console" pitchFamily="49" charset="0"/>
              </a:rPr>
              <a:t> system/oracle directory=</a:t>
            </a:r>
            <a:r>
              <a:rPr lang="en-US" sz="1600" dirty="0" err="1">
                <a:solidFill>
                  <a:schemeClr val="tx1">
                    <a:lumMod val="75000"/>
                  </a:schemeClr>
                </a:solidFill>
                <a:latin typeface="Lucida Console" pitchFamily="49" charset="0"/>
              </a:rPr>
              <a:t>tmp_dir</a:t>
            </a:r>
            <a:r>
              <a:rPr lang="en-US" sz="1600" dirty="0">
                <a:solidFill>
                  <a:schemeClr val="tx1">
                    <a:lumMod val="75000"/>
                  </a:schemeClr>
                </a:solidFill>
                <a:latin typeface="Lucida Console" pitchFamily="49" charset="0"/>
              </a:rPr>
              <a:t> </a:t>
            </a:r>
            <a:r>
              <a:rPr lang="en-US" sz="1600" dirty="0" err="1">
                <a:solidFill>
                  <a:schemeClr val="tx1">
                    <a:lumMod val="75000"/>
                  </a:schemeClr>
                </a:solidFill>
                <a:latin typeface="Lucida Console" pitchFamily="49" charset="0"/>
              </a:rPr>
              <a:t>dumpfile</a:t>
            </a:r>
            <a:r>
              <a:rPr lang="en-US" sz="1600" dirty="0">
                <a:solidFill>
                  <a:schemeClr val="tx1">
                    <a:lumMod val="75000"/>
                  </a:schemeClr>
                </a:solidFill>
                <a:latin typeface="Lucida Console" pitchFamily="49" charset="0"/>
              </a:rPr>
              <a:t>=ELOC_ADMIN_AREA_SEARCH.DMP </a:t>
            </a:r>
            <a:r>
              <a:rPr lang="en-US" sz="1600" dirty="0" err="1" smtClean="0">
                <a:solidFill>
                  <a:schemeClr val="tx1">
                    <a:lumMod val="75000"/>
                  </a:schemeClr>
                </a:solidFill>
                <a:latin typeface="Lucida Console" pitchFamily="49" charset="0"/>
              </a:rPr>
              <a:t>remap_schema</a:t>
            </a:r>
            <a:r>
              <a:rPr lang="en-US" sz="1600" dirty="0" smtClean="0">
                <a:solidFill>
                  <a:schemeClr val="tx1">
                    <a:lumMod val="75000"/>
                  </a:schemeClr>
                </a:solidFill>
                <a:latin typeface="Lucida Console" pitchFamily="49" charset="0"/>
              </a:rPr>
              <a:t>=</a:t>
            </a:r>
            <a:r>
              <a:rPr lang="en-US" sz="1600" dirty="0" err="1" smtClean="0">
                <a:solidFill>
                  <a:schemeClr val="tx1">
                    <a:lumMod val="75000"/>
                  </a:schemeClr>
                </a:solidFill>
                <a:latin typeface="Lucida Console" pitchFamily="49" charset="0"/>
              </a:rPr>
              <a:t>herman:scott</a:t>
            </a:r>
            <a:r>
              <a:rPr lang="en-US" sz="1600" dirty="0">
                <a:solidFill>
                  <a:schemeClr val="tx1">
                    <a:lumMod val="75000"/>
                  </a:schemeClr>
                </a:solidFill>
                <a:latin typeface="Lucida Console" pitchFamily="49" charset="0"/>
              </a:rPr>
              <a:t> </a:t>
            </a:r>
            <a:r>
              <a:rPr lang="en-US" sz="1600" dirty="0" err="1" smtClean="0">
                <a:solidFill>
                  <a:schemeClr val="tx1">
                    <a:lumMod val="75000"/>
                  </a:schemeClr>
                </a:solidFill>
                <a:latin typeface="Lucida Console" pitchFamily="49" charset="0"/>
              </a:rPr>
              <a:t>table_exists_action</a:t>
            </a:r>
            <a:r>
              <a:rPr lang="en-US" sz="1600" dirty="0" smtClean="0">
                <a:solidFill>
                  <a:schemeClr val="tx1">
                    <a:lumMod val="75000"/>
                  </a:schemeClr>
                </a:solidFill>
                <a:latin typeface="Lucida Console" pitchFamily="49" charset="0"/>
              </a:rPr>
              <a:t>=append </a:t>
            </a:r>
            <a:r>
              <a:rPr lang="en-US" sz="1600" dirty="0">
                <a:solidFill>
                  <a:schemeClr val="tx1">
                    <a:lumMod val="75000"/>
                  </a:schemeClr>
                </a:solidFill>
                <a:latin typeface="Lucida Console" pitchFamily="49" charset="0"/>
              </a:rPr>
              <a:t>exclude=index</a:t>
            </a:r>
            <a:endParaRPr lang="en-US" sz="1600" dirty="0" smtClean="0">
              <a:solidFill>
                <a:schemeClr val="tx1">
                  <a:lumMod val="75000"/>
                </a:schemeClr>
              </a:solidFill>
              <a:latin typeface="Lucida Console" pitchFamily="49" charset="0"/>
            </a:endParaRPr>
          </a:p>
        </p:txBody>
      </p:sp>
    </p:spTree>
    <p:extLst>
      <p:ext uri="{BB962C8B-B14F-4D97-AF65-F5344CB8AC3E}">
        <p14:creationId xmlns:p14="http://schemas.microsoft.com/office/powerpoint/2010/main" val="2099963183"/>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52</a:t>
            </a:fld>
            <a:endParaRPr lang="en-US" dirty="0"/>
          </a:p>
        </p:txBody>
      </p:sp>
      <p:pic>
        <p:nvPicPr>
          <p:cNvPr id="22" name="Picture 21"/>
          <p:cNvPicPr>
            <a:picLocks noChangeAspect="1"/>
          </p:cNvPicPr>
          <p:nvPr/>
        </p:nvPicPr>
        <p:blipFill>
          <a:blip r:embed="rId2" cstate="print"/>
          <a:stretch>
            <a:fillRect/>
          </a:stretch>
        </p:blipFill>
        <p:spPr>
          <a:xfrm>
            <a:off x="3656012" y="228600"/>
            <a:ext cx="8305800" cy="6143397"/>
          </a:xfrm>
          <a:prstGeom prst="rect">
            <a:avLst/>
          </a:prstGeom>
          <a:ln>
            <a:solidFill>
              <a:schemeClr val="tx1">
                <a:lumMod val="60000"/>
                <a:lumOff val="40000"/>
              </a:schemeClr>
            </a:solidFill>
          </a:ln>
        </p:spPr>
      </p:pic>
      <p:sp>
        <p:nvSpPr>
          <p:cNvPr id="25" name="Title 24"/>
          <p:cNvSpPr>
            <a:spLocks noGrp="1"/>
          </p:cNvSpPr>
          <p:nvPr>
            <p:ph type="title"/>
          </p:nvPr>
        </p:nvSpPr>
        <p:spPr>
          <a:xfrm>
            <a:off x="531812" y="1447800"/>
            <a:ext cx="5791200" cy="1447800"/>
          </a:xfrm>
          <a:solidFill>
            <a:schemeClr val="bg1"/>
          </a:solidFill>
        </p:spPr>
        <p:txBody>
          <a:bodyPr/>
          <a:lstStyle/>
          <a:p>
            <a:r>
              <a:rPr lang="en-US" dirty="0" smtClean="0"/>
              <a:t>The ELOC_ADMIN_AREA_SEARCH table</a:t>
            </a:r>
            <a:endParaRPr lang="en-US" dirty="0"/>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the </a:t>
            </a:r>
            <a:r>
              <a:rPr lang="en-US" dirty="0" err="1" smtClean="0"/>
              <a:t>GeoNames</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Setup index parameters</a:t>
            </a:r>
          </a:p>
          <a:p>
            <a:endParaRPr lang="en-US" dirty="0"/>
          </a:p>
          <a:p>
            <a:endParaRPr lang="en-US" dirty="0" smtClean="0"/>
          </a:p>
          <a:p>
            <a:endParaRPr lang="en-US" dirty="0"/>
          </a:p>
          <a:p>
            <a:r>
              <a:rPr lang="en-US" dirty="0" smtClean="0"/>
              <a:t>Create the text index</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53</a:t>
            </a:fld>
            <a:endParaRPr lang="en-US" dirty="0"/>
          </a:p>
        </p:txBody>
      </p:sp>
      <p:sp>
        <p:nvSpPr>
          <p:cNvPr id="14" name="TextBox 13"/>
          <p:cNvSpPr txBox="1"/>
          <p:nvPr/>
        </p:nvSpPr>
        <p:spPr>
          <a:xfrm>
            <a:off x="531812" y="1981200"/>
            <a:ext cx="11125200" cy="1354217"/>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a:solidFill>
                  <a:schemeClr val="tx1">
                    <a:lumMod val="75000"/>
                  </a:schemeClr>
                </a:solidFill>
                <a:latin typeface="Lucida Console" pitchFamily="49" charset="0"/>
              </a:rPr>
              <a:t>exec </a:t>
            </a:r>
            <a:r>
              <a:rPr lang="en-US" sz="1600" dirty="0" err="1">
                <a:solidFill>
                  <a:schemeClr val="tx1">
                    <a:lumMod val="75000"/>
                  </a:schemeClr>
                </a:solidFill>
                <a:latin typeface="Lucida Console" pitchFamily="49" charset="0"/>
              </a:rPr>
              <a:t>ctx_ddl.create_preference</a:t>
            </a:r>
            <a:r>
              <a:rPr lang="en-US" sz="1600" dirty="0">
                <a:solidFill>
                  <a:schemeClr val="tx1">
                    <a:lumMod val="75000"/>
                  </a:schemeClr>
                </a:solidFill>
                <a:latin typeface="Lucida Console" pitchFamily="49" charset="0"/>
              </a:rPr>
              <a:t>('</a:t>
            </a:r>
            <a:r>
              <a:rPr lang="en-US" sz="1600" dirty="0" err="1">
                <a:solidFill>
                  <a:schemeClr val="tx1">
                    <a:lumMod val="75000"/>
                  </a:schemeClr>
                </a:solidFill>
                <a:latin typeface="Lucida Console" pitchFamily="49" charset="0"/>
              </a:rPr>
              <a:t>eloclex</a:t>
            </a:r>
            <a:r>
              <a:rPr lang="en-US" sz="1600" dirty="0">
                <a:solidFill>
                  <a:schemeClr val="tx1">
                    <a:lumMod val="75000"/>
                  </a:schemeClr>
                </a:solidFill>
                <a:latin typeface="Lucida Console" pitchFamily="49" charset="0"/>
              </a:rPr>
              <a:t>', 'WORLD_LEXER</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exec </a:t>
            </a:r>
            <a:r>
              <a:rPr lang="en-US" sz="1600" dirty="0" err="1">
                <a:solidFill>
                  <a:schemeClr val="tx1">
                    <a:lumMod val="75000"/>
                  </a:schemeClr>
                </a:solidFill>
                <a:latin typeface="Lucida Console" pitchFamily="49" charset="0"/>
              </a:rPr>
              <a:t>ctx_ddl.create_section_group</a:t>
            </a:r>
            <a:r>
              <a:rPr lang="en-US" sz="1600" dirty="0">
                <a:solidFill>
                  <a:schemeClr val="tx1">
                    <a:lumMod val="75000"/>
                  </a:schemeClr>
                </a:solidFill>
                <a:latin typeface="Lucida Console" pitchFamily="49" charset="0"/>
              </a:rPr>
              <a:t>('</a:t>
            </a:r>
            <a:r>
              <a:rPr lang="en-US" sz="1600" dirty="0" err="1">
                <a:solidFill>
                  <a:schemeClr val="tx1">
                    <a:lumMod val="75000"/>
                  </a:schemeClr>
                </a:solidFill>
                <a:latin typeface="Lucida Console" pitchFamily="49" charset="0"/>
              </a:rPr>
              <a:t>elocsec</a:t>
            </a:r>
            <a:r>
              <a:rPr lang="en-US" sz="1600" dirty="0">
                <a:solidFill>
                  <a:schemeClr val="tx1">
                    <a:lumMod val="75000"/>
                  </a:schemeClr>
                </a:solidFill>
                <a:latin typeface="Lucida Console" pitchFamily="49" charset="0"/>
              </a:rPr>
              <a:t>', 'BASIC_SECTION_GROUP</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exec </a:t>
            </a:r>
            <a:r>
              <a:rPr lang="en-US" sz="1600" dirty="0" err="1">
                <a:solidFill>
                  <a:schemeClr val="tx1">
                    <a:lumMod val="75000"/>
                  </a:schemeClr>
                </a:solidFill>
                <a:latin typeface="Lucida Console" pitchFamily="49" charset="0"/>
              </a:rPr>
              <a:t>ctx_ddl.create_preference</a:t>
            </a:r>
            <a:r>
              <a:rPr lang="en-US" sz="1600" dirty="0">
                <a:solidFill>
                  <a:schemeClr val="tx1">
                    <a:lumMod val="75000"/>
                  </a:schemeClr>
                </a:solidFill>
                <a:latin typeface="Lucida Console" pitchFamily="49" charset="0"/>
              </a:rPr>
              <a:t>('</a:t>
            </a:r>
            <a:r>
              <a:rPr lang="en-US" sz="1600" dirty="0" err="1">
                <a:solidFill>
                  <a:schemeClr val="tx1">
                    <a:lumMod val="75000"/>
                  </a:schemeClr>
                </a:solidFill>
                <a:latin typeface="Lucida Console" pitchFamily="49" charset="0"/>
              </a:rPr>
              <a:t>elocds</a:t>
            </a:r>
            <a:r>
              <a:rPr lang="en-US" sz="1600" dirty="0">
                <a:solidFill>
                  <a:schemeClr val="tx1">
                    <a:lumMod val="75000"/>
                  </a:schemeClr>
                </a:solidFill>
                <a:latin typeface="Lucida Console" pitchFamily="49" charset="0"/>
              </a:rPr>
              <a:t>', 'MULTI_COLUMN_DATASTORE</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exec </a:t>
            </a:r>
            <a:r>
              <a:rPr lang="en-US" sz="1600" dirty="0" err="1">
                <a:solidFill>
                  <a:schemeClr val="tx1">
                    <a:lumMod val="75000"/>
                  </a:schemeClr>
                </a:solidFill>
                <a:latin typeface="Lucida Console" pitchFamily="49" charset="0"/>
              </a:rPr>
              <a:t>ctx_ddl.set_attribute</a:t>
            </a:r>
            <a:r>
              <a:rPr lang="en-US" sz="1600" dirty="0">
                <a:solidFill>
                  <a:schemeClr val="tx1">
                    <a:lumMod val="75000"/>
                  </a:schemeClr>
                </a:solidFill>
                <a:latin typeface="Lucida Console" pitchFamily="49" charset="0"/>
              </a:rPr>
              <a:t>('</a:t>
            </a:r>
            <a:r>
              <a:rPr lang="en-US" sz="1600" dirty="0" err="1">
                <a:solidFill>
                  <a:schemeClr val="tx1">
                    <a:lumMod val="75000"/>
                  </a:schemeClr>
                </a:solidFill>
                <a:latin typeface="Lucida Console" pitchFamily="49" charset="0"/>
              </a:rPr>
              <a:t>elocds</a:t>
            </a:r>
            <a:r>
              <a:rPr lang="en-US" sz="1600" dirty="0">
                <a:solidFill>
                  <a:schemeClr val="tx1">
                    <a:lumMod val="75000"/>
                  </a:schemeClr>
                </a:solidFill>
                <a:latin typeface="Lucida Console" pitchFamily="49" charset="0"/>
              </a:rPr>
              <a:t>', 'COLUMNS', '''XSTARTX ''||</a:t>
            </a:r>
            <a:r>
              <a:rPr lang="en-US" sz="1600" dirty="0" err="1">
                <a:solidFill>
                  <a:schemeClr val="tx1">
                    <a:lumMod val="75000"/>
                  </a:schemeClr>
                </a:solidFill>
                <a:latin typeface="Lucida Console" pitchFamily="49" charset="0"/>
              </a:rPr>
              <a:t>full_name</a:t>
            </a:r>
            <a:r>
              <a:rPr lang="en-US" sz="1600" dirty="0">
                <a:solidFill>
                  <a:schemeClr val="tx1">
                    <a:lumMod val="75000"/>
                  </a:schemeClr>
                </a:solidFill>
                <a:latin typeface="Lucida Console" pitchFamily="49" charset="0"/>
              </a:rPr>
              <a:t>||'' XENDX</a:t>
            </a:r>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exec </a:t>
            </a:r>
            <a:r>
              <a:rPr lang="en-US" sz="1600" dirty="0" err="1">
                <a:solidFill>
                  <a:schemeClr val="tx1">
                    <a:lumMod val="75000"/>
                  </a:schemeClr>
                </a:solidFill>
                <a:latin typeface="Lucida Console" pitchFamily="49" charset="0"/>
              </a:rPr>
              <a:t>ctx_ddl.set_attribute</a:t>
            </a:r>
            <a:r>
              <a:rPr lang="en-US" sz="1600" dirty="0">
                <a:solidFill>
                  <a:schemeClr val="tx1">
                    <a:lumMod val="75000"/>
                  </a:schemeClr>
                </a:solidFill>
                <a:latin typeface="Lucida Console" pitchFamily="49" charset="0"/>
              </a:rPr>
              <a:t>('</a:t>
            </a:r>
            <a:r>
              <a:rPr lang="en-US" sz="1600" dirty="0" err="1">
                <a:solidFill>
                  <a:schemeClr val="tx1">
                    <a:lumMod val="75000"/>
                  </a:schemeClr>
                </a:solidFill>
                <a:latin typeface="Lucida Console" pitchFamily="49" charset="0"/>
              </a:rPr>
              <a:t>elocds</a:t>
            </a:r>
            <a:r>
              <a:rPr lang="en-US" sz="1600" dirty="0">
                <a:solidFill>
                  <a:schemeClr val="tx1">
                    <a:lumMod val="75000"/>
                  </a:schemeClr>
                </a:solidFill>
                <a:latin typeface="Lucida Console" pitchFamily="49" charset="0"/>
              </a:rPr>
              <a:t>', 'DELIMITER', 'NEWLINE')</a:t>
            </a:r>
            <a:endParaRPr lang="en-US" sz="1600" dirty="0" smtClean="0">
              <a:solidFill>
                <a:schemeClr val="tx1">
                  <a:lumMod val="75000"/>
                </a:schemeClr>
              </a:solidFill>
              <a:latin typeface="Lucida Console" pitchFamily="49" charset="0"/>
            </a:endParaRPr>
          </a:p>
        </p:txBody>
      </p:sp>
      <p:sp>
        <p:nvSpPr>
          <p:cNvPr id="16" name="TextBox 15"/>
          <p:cNvSpPr txBox="1"/>
          <p:nvPr/>
        </p:nvSpPr>
        <p:spPr>
          <a:xfrm>
            <a:off x="531812" y="4114800"/>
            <a:ext cx="11125200" cy="156966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a:solidFill>
                  <a:schemeClr val="tx1">
                    <a:lumMod val="75000"/>
                  </a:schemeClr>
                </a:solidFill>
                <a:latin typeface="Lucida Console" pitchFamily="49" charset="0"/>
              </a:rPr>
              <a:t>create index eloc_index2 on </a:t>
            </a:r>
            <a:r>
              <a:rPr lang="en-US" sz="1600" dirty="0" smtClean="0">
                <a:solidFill>
                  <a:schemeClr val="tx1">
                    <a:lumMod val="75000"/>
                  </a:schemeClr>
                </a:solidFill>
                <a:latin typeface="Lucida Console" pitchFamily="49" charset="0"/>
              </a:rPr>
              <a:t>ELOC_ADMIN_AREA_SEARCH(FULL_NAME)</a:t>
            </a: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a:t>
            </a:r>
            <a:r>
              <a:rPr lang="en-US" sz="1600" dirty="0" err="1" smtClean="0">
                <a:solidFill>
                  <a:schemeClr val="tx1">
                    <a:lumMod val="75000"/>
                  </a:schemeClr>
                </a:solidFill>
                <a:latin typeface="Lucida Console" pitchFamily="49" charset="0"/>
              </a:rPr>
              <a:t>indextype</a:t>
            </a:r>
            <a:r>
              <a:rPr lang="en-US" sz="1600" dirty="0" smtClean="0">
                <a:solidFill>
                  <a:schemeClr val="tx1">
                    <a:lumMod val="75000"/>
                  </a:schemeClr>
                </a:solidFill>
                <a:latin typeface="Lucida Console" pitchFamily="49" charset="0"/>
              </a:rPr>
              <a:t> </a:t>
            </a:r>
            <a:r>
              <a:rPr lang="en-US" sz="1600" dirty="0">
                <a:solidFill>
                  <a:schemeClr val="tx1">
                    <a:lumMod val="75000"/>
                  </a:schemeClr>
                </a:solidFill>
                <a:latin typeface="Lucida Console" pitchFamily="49" charset="0"/>
              </a:rPr>
              <a:t>is </a:t>
            </a:r>
            <a:r>
              <a:rPr lang="en-US" sz="1600" dirty="0" err="1" smtClean="0">
                <a:solidFill>
                  <a:schemeClr val="tx1">
                    <a:lumMod val="75000"/>
                  </a:schemeClr>
                </a:solidFill>
                <a:latin typeface="Lucida Console" pitchFamily="49" charset="0"/>
              </a:rPr>
              <a:t>ctxsys.context</a:t>
            </a:r>
            <a:endParaRPr lang="en-US" sz="1600" dirty="0" smtClean="0">
              <a:solidFill>
                <a:schemeClr val="tx1">
                  <a:lumMod val="75000"/>
                </a:schemeClr>
              </a:solidFill>
              <a:latin typeface="Lucida Console" pitchFamily="49" charset="0"/>
            </a:endParaRP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order </a:t>
            </a:r>
            <a:r>
              <a:rPr lang="en-US" sz="1600" dirty="0">
                <a:solidFill>
                  <a:schemeClr val="tx1">
                    <a:lumMod val="75000"/>
                  </a:schemeClr>
                </a:solidFill>
                <a:latin typeface="Lucida Console" pitchFamily="49" charset="0"/>
              </a:rPr>
              <a:t>by </a:t>
            </a:r>
            <a:r>
              <a:rPr lang="en-US" sz="1600" dirty="0" smtClean="0">
                <a:solidFill>
                  <a:schemeClr val="tx1">
                    <a:lumMod val="75000"/>
                  </a:schemeClr>
                </a:solidFill>
                <a:latin typeface="Lucida Console" pitchFamily="49" charset="0"/>
              </a:rPr>
              <a:t>population</a:t>
            </a: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parameters (</a:t>
            </a:r>
          </a:p>
          <a:p>
            <a:r>
              <a:rPr lang="en-US" sz="1600" dirty="0">
                <a:solidFill>
                  <a:schemeClr val="tx1">
                    <a:lumMod val="75000"/>
                  </a:schemeClr>
                </a:solidFill>
                <a:latin typeface="Lucida Console" pitchFamily="49" charset="0"/>
              </a:rPr>
              <a:t> </a:t>
            </a:r>
            <a:r>
              <a:rPr lang="en-US" sz="1600" dirty="0" smtClean="0">
                <a:solidFill>
                  <a:schemeClr val="tx1">
                    <a:lumMod val="75000"/>
                  </a:schemeClr>
                </a:solidFill>
                <a:latin typeface="Lucida Console" pitchFamily="49" charset="0"/>
              </a:rPr>
              <a:t>   'sync </a:t>
            </a:r>
            <a:r>
              <a:rPr lang="en-US" sz="1600" dirty="0">
                <a:solidFill>
                  <a:schemeClr val="tx1">
                    <a:lumMod val="75000"/>
                  </a:schemeClr>
                </a:solidFill>
                <a:latin typeface="Lucida Console" pitchFamily="49" charset="0"/>
              </a:rPr>
              <a:t>(on commit) </a:t>
            </a:r>
            <a:r>
              <a:rPr lang="en-US" sz="1600" dirty="0" err="1">
                <a:solidFill>
                  <a:schemeClr val="tx1">
                    <a:lumMod val="75000"/>
                  </a:schemeClr>
                </a:solidFill>
                <a:latin typeface="Lucida Console" pitchFamily="49" charset="0"/>
              </a:rPr>
              <a:t>lexer</a:t>
            </a:r>
            <a:r>
              <a:rPr lang="en-US" sz="1600" dirty="0">
                <a:solidFill>
                  <a:schemeClr val="tx1">
                    <a:lumMod val="75000"/>
                  </a:schemeClr>
                </a:solidFill>
                <a:latin typeface="Lucida Console" pitchFamily="49" charset="0"/>
              </a:rPr>
              <a:t> </a:t>
            </a:r>
            <a:r>
              <a:rPr lang="en-US" sz="1600" dirty="0" err="1">
                <a:solidFill>
                  <a:schemeClr val="tx1">
                    <a:lumMod val="75000"/>
                  </a:schemeClr>
                </a:solidFill>
                <a:latin typeface="Lucida Console" pitchFamily="49" charset="0"/>
              </a:rPr>
              <a:t>eloclex</a:t>
            </a:r>
            <a:r>
              <a:rPr lang="en-US" sz="1600" dirty="0">
                <a:solidFill>
                  <a:schemeClr val="tx1">
                    <a:lumMod val="75000"/>
                  </a:schemeClr>
                </a:solidFill>
                <a:latin typeface="Lucida Console" pitchFamily="49" charset="0"/>
              </a:rPr>
              <a:t> </a:t>
            </a:r>
            <a:r>
              <a:rPr lang="en-US" sz="1600" dirty="0" err="1">
                <a:solidFill>
                  <a:schemeClr val="tx1">
                    <a:lumMod val="75000"/>
                  </a:schemeClr>
                </a:solidFill>
                <a:latin typeface="Lucida Console" pitchFamily="49" charset="0"/>
              </a:rPr>
              <a:t>datastore</a:t>
            </a:r>
            <a:r>
              <a:rPr lang="en-US" sz="1600" dirty="0">
                <a:solidFill>
                  <a:schemeClr val="tx1">
                    <a:lumMod val="75000"/>
                  </a:schemeClr>
                </a:solidFill>
                <a:latin typeface="Lucida Console" pitchFamily="49" charset="0"/>
              </a:rPr>
              <a:t> </a:t>
            </a:r>
            <a:r>
              <a:rPr lang="en-US" sz="1600" dirty="0" err="1">
                <a:solidFill>
                  <a:schemeClr val="tx1">
                    <a:lumMod val="75000"/>
                  </a:schemeClr>
                </a:solidFill>
                <a:latin typeface="Lucida Console" pitchFamily="49" charset="0"/>
              </a:rPr>
              <a:t>elocds</a:t>
            </a:r>
            <a:r>
              <a:rPr lang="en-US" sz="1600" dirty="0">
                <a:solidFill>
                  <a:schemeClr val="tx1">
                    <a:lumMod val="75000"/>
                  </a:schemeClr>
                </a:solidFill>
                <a:latin typeface="Lucida Console" pitchFamily="49" charset="0"/>
              </a:rPr>
              <a:t> section group </a:t>
            </a:r>
            <a:r>
              <a:rPr lang="en-US" sz="1600" dirty="0" err="1">
                <a:solidFill>
                  <a:schemeClr val="tx1">
                    <a:lumMod val="75000"/>
                  </a:schemeClr>
                </a:solidFill>
                <a:latin typeface="Lucida Console" pitchFamily="49" charset="0"/>
              </a:rPr>
              <a:t>elocsec</a:t>
            </a:r>
            <a:r>
              <a:rPr lang="en-US" sz="1600" dirty="0">
                <a:solidFill>
                  <a:schemeClr val="tx1">
                    <a:lumMod val="75000"/>
                  </a:schemeClr>
                </a:solidFill>
                <a:latin typeface="Lucida Console" pitchFamily="49" charset="0"/>
              </a:rPr>
              <a:t> memory </a:t>
            </a:r>
            <a:r>
              <a:rPr lang="en-US" sz="1600" dirty="0" smtClean="0">
                <a:solidFill>
                  <a:schemeClr val="tx1">
                    <a:lumMod val="75000"/>
                  </a:schemeClr>
                </a:solidFill>
                <a:latin typeface="Lucida Console" pitchFamily="49" charset="0"/>
              </a:rPr>
              <a:t>400m’</a:t>
            </a:r>
          </a:p>
          <a:p>
            <a:r>
              <a:rPr lang="en-US" sz="1600" dirty="0" smtClean="0">
                <a:solidFill>
                  <a:schemeClr val="tx1">
                    <a:lumMod val="75000"/>
                  </a:schemeClr>
                </a:solidFill>
                <a:latin typeface="Lucida Console" pitchFamily="49" charset="0"/>
              </a:rPr>
              <a:t>);</a:t>
            </a:r>
          </a:p>
        </p:txBody>
      </p:sp>
    </p:spTree>
    <p:extLst>
      <p:ext uri="{BB962C8B-B14F-4D97-AF65-F5344CB8AC3E}">
        <p14:creationId xmlns:p14="http://schemas.microsoft.com/office/powerpoint/2010/main" val="792529830"/>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Use: SDO_UTIL.GEO_SEARCH() function</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54</a:t>
            </a:fld>
            <a:endParaRPr lang="en-US" dirty="0"/>
          </a:p>
        </p:txBody>
      </p:sp>
      <p:sp>
        <p:nvSpPr>
          <p:cNvPr id="8" name="TextBox 7"/>
          <p:cNvSpPr txBox="1"/>
          <p:nvPr/>
        </p:nvSpPr>
        <p:spPr>
          <a:xfrm>
            <a:off x="531812" y="2075022"/>
            <a:ext cx="11125200" cy="36933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solidFill>
                  <a:schemeClr val="tx1">
                    <a:lumMod val="75000"/>
                  </a:schemeClr>
                </a:solidFill>
                <a:latin typeface="Lucida Console" pitchFamily="49" charset="0"/>
              </a:rPr>
              <a:t>select </a:t>
            </a:r>
            <a:r>
              <a:rPr lang="en-US" dirty="0">
                <a:solidFill>
                  <a:schemeClr val="tx1">
                    <a:lumMod val="75000"/>
                  </a:schemeClr>
                </a:solidFill>
                <a:latin typeface="Lucida Console" pitchFamily="49" charset="0"/>
              </a:rPr>
              <a:t>* from table(</a:t>
            </a:r>
            <a:r>
              <a:rPr lang="en-US" dirty="0" err="1">
                <a:solidFill>
                  <a:schemeClr val="tx1">
                    <a:lumMod val="75000"/>
                  </a:schemeClr>
                </a:solidFill>
                <a:latin typeface="Lucida Console" pitchFamily="49" charset="0"/>
              </a:rPr>
              <a:t>sdo_util.geo_search</a:t>
            </a:r>
            <a:r>
              <a:rPr lang="en-US" dirty="0">
                <a:solidFill>
                  <a:schemeClr val="tx1">
                    <a:lumMod val="75000"/>
                  </a:schemeClr>
                </a:solidFill>
                <a:latin typeface="Lucida Console" pitchFamily="49" charset="0"/>
              </a:rPr>
              <a:t>('san </a:t>
            </a:r>
            <a:r>
              <a:rPr lang="en-US" dirty="0" err="1">
                <a:solidFill>
                  <a:schemeClr val="tx1">
                    <a:lumMod val="75000"/>
                  </a:schemeClr>
                </a:solidFill>
                <a:latin typeface="Lucida Console" pitchFamily="49" charset="0"/>
              </a:rPr>
              <a:t>francisco</a:t>
            </a:r>
            <a:r>
              <a:rPr lang="en-US" dirty="0">
                <a:solidFill>
                  <a:schemeClr val="tx1">
                    <a:lumMod val="75000"/>
                  </a:schemeClr>
                </a:solidFill>
                <a:latin typeface="Lucida Console" pitchFamily="49" charset="0"/>
              </a:rPr>
              <a:t>, ca, UNITED STATES')); </a:t>
            </a:r>
            <a:endParaRPr lang="en-US" dirty="0" smtClean="0">
              <a:solidFill>
                <a:schemeClr val="tx1">
                  <a:lumMod val="75000"/>
                </a:schemeClr>
              </a:solidFill>
              <a:latin typeface="Lucida Console" pitchFamily="49" charset="0"/>
            </a:endParaRPr>
          </a:p>
        </p:txBody>
      </p:sp>
      <p:sp>
        <p:nvSpPr>
          <p:cNvPr id="9" name="TextBox 8"/>
          <p:cNvSpPr txBox="1"/>
          <p:nvPr/>
        </p:nvSpPr>
        <p:spPr>
          <a:xfrm>
            <a:off x="531812" y="2633246"/>
            <a:ext cx="11125200" cy="830997"/>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chemeClr val="tx1">
                    <a:lumMod val="75000"/>
                  </a:schemeClr>
                </a:solidFill>
                <a:latin typeface="Lucida Console" pitchFamily="49" charset="0"/>
              </a:rPr>
              <a:t>SAN FRANCISCO|SAN FRANCISCO|CALIFORNIA|UNITED STATES        ENG -122.4204 37.775592 </a:t>
            </a:r>
          </a:p>
          <a:p>
            <a:r>
              <a:rPr lang="en-US" sz="1600" dirty="0" smtClean="0">
                <a:solidFill>
                  <a:schemeClr val="tx1">
                    <a:lumMod val="75000"/>
                  </a:schemeClr>
                </a:solidFill>
                <a:latin typeface="Lucida Console" pitchFamily="49" charset="0"/>
              </a:rPr>
              <a:t>SOUTH SAN FRANSISCO|SAN FRANCISCO|CALIFORNIA|UNITED STATES  ENG -122.4204 37.775592 </a:t>
            </a:r>
          </a:p>
          <a:p>
            <a:r>
              <a:rPr lang="en-US" sz="1600" dirty="0" smtClean="0">
                <a:solidFill>
                  <a:schemeClr val="tx1">
                    <a:lumMod val="75000"/>
                  </a:schemeClr>
                </a:solidFill>
                <a:latin typeface="Lucida Console" pitchFamily="49" charset="0"/>
              </a:rPr>
              <a:t>SAN FRANCISCO|CALIFORNIA|UNITED STATES                      ENG -122.4204 37.775592 </a:t>
            </a:r>
          </a:p>
        </p:txBody>
      </p:sp>
      <p:sp>
        <p:nvSpPr>
          <p:cNvPr id="10" name="TextBox 9"/>
          <p:cNvSpPr txBox="1"/>
          <p:nvPr/>
        </p:nvSpPr>
        <p:spPr>
          <a:xfrm>
            <a:off x="531812" y="4016514"/>
            <a:ext cx="11125200" cy="369332"/>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dirty="0" smtClean="0">
                <a:solidFill>
                  <a:schemeClr val="tx1">
                    <a:lumMod val="75000"/>
                  </a:schemeClr>
                </a:solidFill>
                <a:latin typeface="Lucida Console" pitchFamily="49" charset="0"/>
              </a:rPr>
              <a:t>select * from table(</a:t>
            </a:r>
            <a:r>
              <a:rPr lang="en-US" dirty="0" err="1" smtClean="0">
                <a:solidFill>
                  <a:schemeClr val="tx1">
                    <a:lumMod val="75000"/>
                  </a:schemeClr>
                </a:solidFill>
                <a:latin typeface="Lucida Console" pitchFamily="49" charset="0"/>
              </a:rPr>
              <a:t>sdo_util.geo_search</a:t>
            </a:r>
            <a:r>
              <a:rPr lang="en-US" dirty="0">
                <a:solidFill>
                  <a:schemeClr val="tx1">
                    <a:lumMod val="75000"/>
                  </a:schemeClr>
                </a:solidFill>
                <a:latin typeface="Lucida Console" pitchFamily="49" charset="0"/>
              </a:rPr>
              <a:t>('san </a:t>
            </a:r>
            <a:r>
              <a:rPr lang="en-US" dirty="0" err="1" smtClean="0">
                <a:solidFill>
                  <a:schemeClr val="tx1">
                    <a:lumMod val="75000"/>
                  </a:schemeClr>
                </a:solidFill>
                <a:latin typeface="Lucida Console" pitchFamily="49" charset="0"/>
              </a:rPr>
              <a:t>frasisco</a:t>
            </a:r>
            <a:r>
              <a:rPr lang="en-US" dirty="0" smtClean="0">
                <a:solidFill>
                  <a:schemeClr val="tx1">
                    <a:lumMod val="75000"/>
                  </a:schemeClr>
                </a:solidFill>
                <a:latin typeface="Lucida Console" pitchFamily="49" charset="0"/>
              </a:rPr>
              <a:t>, </a:t>
            </a:r>
            <a:r>
              <a:rPr lang="en-US" dirty="0" err="1" smtClean="0">
                <a:solidFill>
                  <a:schemeClr val="tx1">
                    <a:lumMod val="75000"/>
                  </a:schemeClr>
                </a:solidFill>
                <a:latin typeface="Lucida Console" pitchFamily="49" charset="0"/>
              </a:rPr>
              <a:t>california</a:t>
            </a:r>
            <a:r>
              <a:rPr lang="en-US" dirty="0" smtClean="0">
                <a:solidFill>
                  <a:schemeClr val="tx1">
                    <a:lumMod val="75000"/>
                  </a:schemeClr>
                </a:solidFill>
                <a:latin typeface="Lucida Console" pitchFamily="49" charset="0"/>
              </a:rPr>
              <a:t>, USA'));</a:t>
            </a:r>
          </a:p>
        </p:txBody>
      </p:sp>
      <p:sp>
        <p:nvSpPr>
          <p:cNvPr id="11" name="TextBox 10"/>
          <p:cNvSpPr txBox="1"/>
          <p:nvPr/>
        </p:nvSpPr>
        <p:spPr>
          <a:xfrm>
            <a:off x="531812" y="4538246"/>
            <a:ext cx="11125200" cy="33855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chemeClr val="tx1">
                    <a:lumMod val="75000"/>
                  </a:schemeClr>
                </a:solidFill>
                <a:latin typeface="Lucida Console" pitchFamily="49" charset="0"/>
              </a:rPr>
              <a:t>SAN FRANSISCO|SAN FRANCISCO|CALIFORNIA|UNITED STATES        ENG -122.4204 37.775592 </a:t>
            </a: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Extensible Reference Dataset</a:t>
            </a:r>
            <a:endParaRPr lang="en-US" dirty="0"/>
          </a:p>
        </p:txBody>
      </p:sp>
      <p:sp>
        <p:nvSpPr>
          <p:cNvPr id="3" name="Content Placeholder 2"/>
          <p:cNvSpPr>
            <a:spLocks noGrp="1"/>
          </p:cNvSpPr>
          <p:nvPr>
            <p:ph idx="1"/>
          </p:nvPr>
        </p:nvSpPr>
        <p:spPr/>
        <p:txBody>
          <a:bodyPr/>
          <a:lstStyle/>
          <a:p>
            <a:r>
              <a:rPr lang="en-US" dirty="0" smtClean="0"/>
              <a:t>Define a new location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55</a:t>
            </a:fld>
            <a:endParaRPr lang="en-US" dirty="0"/>
          </a:p>
        </p:txBody>
      </p:sp>
      <p:sp>
        <p:nvSpPr>
          <p:cNvPr id="6" name="TextBox 5"/>
          <p:cNvSpPr txBox="1"/>
          <p:nvPr/>
        </p:nvSpPr>
        <p:spPr>
          <a:xfrm>
            <a:off x="531812" y="1981200"/>
            <a:ext cx="11125200" cy="304698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chemeClr val="tx1">
                    <a:lumMod val="75000"/>
                  </a:schemeClr>
                </a:solidFill>
                <a:latin typeface="Lucida Console" pitchFamily="49" charset="0"/>
              </a:rPr>
              <a:t>insert into ELOC_ADMIN_AREA_SEARCH (</a:t>
            </a:r>
          </a:p>
          <a:p>
            <a:r>
              <a:rPr lang="en-US" sz="1600" dirty="0" smtClean="0">
                <a:solidFill>
                  <a:schemeClr val="tx1">
                    <a:lumMod val="75000"/>
                  </a:schemeClr>
                </a:solidFill>
                <a:latin typeface="Lucida Console" pitchFamily="49" charset="0"/>
              </a:rPr>
              <a:t>  </a:t>
            </a:r>
            <a:r>
              <a:rPr lang="en-US" sz="1600" dirty="0" err="1" smtClean="0">
                <a:solidFill>
                  <a:schemeClr val="tx1">
                    <a:lumMod val="75000"/>
                  </a:schemeClr>
                </a:solidFill>
                <a:latin typeface="Lucida Console" pitchFamily="49" charset="0"/>
              </a:rPr>
              <a:t>area_id,full_name,area_name,key,lang_code,part_id,center_lon</a:t>
            </a:r>
            <a:r>
              <a:rPr lang="en-US" sz="1600" dirty="0" smtClean="0">
                <a:solidFill>
                  <a:schemeClr val="tx1">
                    <a:lumMod val="75000"/>
                  </a:schemeClr>
                </a:solidFill>
                <a:latin typeface="Lucida Console" pitchFamily="49" charset="0"/>
              </a:rPr>
              <a:t>, </a:t>
            </a:r>
            <a:r>
              <a:rPr lang="en-US" sz="1600" dirty="0" err="1" smtClean="0">
                <a:solidFill>
                  <a:schemeClr val="tx1">
                    <a:lumMod val="75000"/>
                  </a:schemeClr>
                </a:solidFill>
                <a:latin typeface="Lucida Console" pitchFamily="49" charset="0"/>
              </a:rPr>
              <a:t>center_lat</a:t>
            </a:r>
            <a:r>
              <a:rPr lang="en-US" sz="1600" dirty="0" smtClean="0">
                <a:solidFill>
                  <a:schemeClr val="tx1">
                    <a:lumMod val="75000"/>
                  </a:schemeClr>
                </a:solidFill>
                <a:latin typeface="Lucida Console" pitchFamily="49" charset="0"/>
              </a:rPr>
              <a:t>, population</a:t>
            </a:r>
          </a:p>
          <a:p>
            <a:r>
              <a:rPr lang="en-US" sz="1600" dirty="0" smtClean="0">
                <a:solidFill>
                  <a:schemeClr val="tx1">
                    <a:lumMod val="75000"/>
                  </a:schemeClr>
                </a:solidFill>
                <a:latin typeface="Lucida Console" pitchFamily="49" charset="0"/>
              </a:rPr>
              <a:t>)</a:t>
            </a:r>
          </a:p>
          <a:p>
            <a:r>
              <a:rPr lang="en-US" sz="1600" dirty="0" smtClean="0">
                <a:solidFill>
                  <a:schemeClr val="tx1">
                    <a:lumMod val="75000"/>
                  </a:schemeClr>
                </a:solidFill>
                <a:latin typeface="Lucida Console" pitchFamily="49" charset="0"/>
              </a:rPr>
              <a:t>values (</a:t>
            </a:r>
          </a:p>
          <a:p>
            <a:r>
              <a:rPr lang="en-US" sz="1600" dirty="0" smtClean="0">
                <a:solidFill>
                  <a:schemeClr val="tx1">
                    <a:lumMod val="75000"/>
                  </a:schemeClr>
                </a:solidFill>
                <a:latin typeface="Lucida Console" pitchFamily="49" charset="0"/>
              </a:rPr>
              <a:t>  1469286010, </a:t>
            </a:r>
          </a:p>
          <a:p>
            <a:r>
              <a:rPr lang="en-US" sz="1600" dirty="0" smtClean="0">
                <a:solidFill>
                  <a:schemeClr val="tx1">
                    <a:lumMod val="75000"/>
                  </a:schemeClr>
                </a:solidFill>
                <a:latin typeface="Lucida Console" pitchFamily="49" charset="0"/>
              </a:rPr>
              <a:t>  'CENTRAL PARK,NEW YORK CITY,NEW YORK,NYC,RICHMOND,NEW YORK,NY,UNITED STATES,USA', </a:t>
            </a:r>
          </a:p>
          <a:p>
            <a:r>
              <a:rPr lang="en-US" sz="1600" dirty="0" smtClean="0">
                <a:solidFill>
                  <a:schemeClr val="tx1">
                    <a:lumMod val="75000"/>
                  </a:schemeClr>
                </a:solidFill>
                <a:latin typeface="Lucida Console" pitchFamily="49" charset="0"/>
              </a:rPr>
              <a:t>  'CENTRAL PARK', </a:t>
            </a:r>
          </a:p>
          <a:p>
            <a:r>
              <a:rPr lang="en-US" sz="1600" dirty="0" smtClean="0">
                <a:solidFill>
                  <a:schemeClr val="tx1">
                    <a:lumMod val="75000"/>
                  </a:schemeClr>
                </a:solidFill>
                <a:latin typeface="Lucida Console" pitchFamily="49" charset="0"/>
              </a:rPr>
              <a:t>  'CENTRAL PARK|NEW YORK|RICHMOND|NEW YORK|UNITED STATES', </a:t>
            </a:r>
          </a:p>
          <a:p>
            <a:r>
              <a:rPr lang="en-US" sz="1600" dirty="0" smtClean="0">
                <a:solidFill>
                  <a:schemeClr val="tx1">
                    <a:lumMod val="75000"/>
                  </a:schemeClr>
                </a:solidFill>
                <a:latin typeface="Lucida Console" pitchFamily="49" charset="0"/>
              </a:rPr>
              <a:t>  'ENG', </a:t>
            </a:r>
          </a:p>
          <a:p>
            <a:r>
              <a:rPr lang="en-US" sz="1600" dirty="0" smtClean="0">
                <a:solidFill>
                  <a:schemeClr val="tx1">
                    <a:lumMod val="75000"/>
                  </a:schemeClr>
                </a:solidFill>
                <a:latin typeface="Lucida Console" pitchFamily="49" charset="0"/>
              </a:rPr>
              <a:t>  7, </a:t>
            </a:r>
          </a:p>
          <a:p>
            <a:r>
              <a:rPr lang="en-US" sz="1600" dirty="0" smtClean="0">
                <a:solidFill>
                  <a:schemeClr val="tx1">
                    <a:lumMod val="75000"/>
                  </a:schemeClr>
                </a:solidFill>
                <a:latin typeface="Lucida Console" pitchFamily="49" charset="0"/>
              </a:rPr>
              <a:t>  73.9654,40.7829, 0</a:t>
            </a:r>
          </a:p>
          <a:p>
            <a:r>
              <a:rPr lang="en-US" sz="1600" dirty="0" smtClean="0">
                <a:solidFill>
                  <a:schemeClr val="tx1">
                    <a:lumMod val="75000"/>
                  </a:schemeClr>
                </a:solidFill>
                <a:latin typeface="Lucida Console" pitchFamily="49" charset="0"/>
              </a:rPr>
              <a:t>); </a:t>
            </a:r>
          </a:p>
        </p:txBody>
      </p:sp>
      <p:sp>
        <p:nvSpPr>
          <p:cNvPr id="7" name="TextBox 6"/>
          <p:cNvSpPr txBox="1"/>
          <p:nvPr/>
        </p:nvSpPr>
        <p:spPr>
          <a:xfrm>
            <a:off x="531812" y="5410200"/>
            <a:ext cx="11201400" cy="338554"/>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chemeClr val="tx1">
                    <a:lumMod val="75000"/>
                  </a:schemeClr>
                </a:solidFill>
                <a:latin typeface="Lucida Console" pitchFamily="49" charset="0"/>
              </a:rPr>
              <a:t>select * from </a:t>
            </a:r>
            <a:r>
              <a:rPr lang="en-US" sz="1600" dirty="0" err="1" smtClean="0">
                <a:solidFill>
                  <a:schemeClr val="tx1">
                    <a:lumMod val="75000"/>
                  </a:schemeClr>
                </a:solidFill>
                <a:latin typeface="Lucida Console" pitchFamily="49" charset="0"/>
              </a:rPr>
              <a:t>table(sdo_util.geo_search('central</a:t>
            </a:r>
            <a:r>
              <a:rPr lang="en-US" sz="1600" dirty="0" smtClean="0">
                <a:solidFill>
                  <a:schemeClr val="tx1">
                    <a:lumMod val="75000"/>
                  </a:schemeClr>
                </a:solidFill>
                <a:latin typeface="Lucida Console" pitchFamily="49" charset="0"/>
              </a:rPr>
              <a:t> park')); </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6</a:t>
            </a:r>
            <a:endParaRPr lang="en-US" sz="1600" b="1" dirty="0">
              <a:solidFill>
                <a:schemeClr val="bg1"/>
              </a:solidFill>
            </a:endParaRP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Web Services Enhancements</a:t>
            </a:r>
            <a:endParaRPr lang="en-US" dirty="0"/>
          </a:p>
        </p:txBody>
      </p:sp>
      <p:sp>
        <p:nvSpPr>
          <p:cNvPr id="8" name="Content Placeholder 7"/>
          <p:cNvSpPr>
            <a:spLocks noGrp="1"/>
          </p:cNvSpPr>
          <p:nvPr>
            <p:ph idx="1"/>
          </p:nvPr>
        </p:nvSpPr>
        <p:spPr/>
        <p:txBody>
          <a:bodyPr/>
          <a:lstStyle/>
          <a:p>
            <a:r>
              <a:rPr lang="en-US" b="1" dirty="0" smtClean="0"/>
              <a:t>New: </a:t>
            </a:r>
            <a:r>
              <a:rPr lang="en-US" dirty="0" smtClean="0"/>
              <a:t>Web Coverage Service (WCS)</a:t>
            </a:r>
          </a:p>
          <a:p>
            <a:r>
              <a:rPr lang="en-US" b="1" dirty="0" smtClean="0"/>
              <a:t>Redesigned: </a:t>
            </a:r>
            <a:r>
              <a:rPr lang="en-US" dirty="0" smtClean="0"/>
              <a:t>Catalog Services for the Web (CSW)</a:t>
            </a:r>
          </a:p>
          <a:p>
            <a:r>
              <a:rPr lang="en-US" b="1" dirty="0" smtClean="0"/>
              <a:t>Enhanced: </a:t>
            </a:r>
            <a:r>
              <a:rPr lang="en-US" dirty="0" smtClean="0"/>
              <a:t>Web Feature Service (WFS)</a:t>
            </a:r>
          </a:p>
          <a:p>
            <a:r>
              <a:rPr lang="en-US" b="1" dirty="0" smtClean="0"/>
              <a:t>New: </a:t>
            </a:r>
            <a:r>
              <a:rPr lang="en-US" dirty="0" smtClean="0"/>
              <a:t>Spatial Web Services Administration Console for WFS, WCS, and CSW</a:t>
            </a:r>
          </a:p>
          <a:p>
            <a:r>
              <a:rPr lang="en-US" dirty="0" smtClean="0"/>
              <a:t>Unified WFS, WCS, and CSW Framework and Architecture</a:t>
            </a:r>
          </a:p>
          <a:p>
            <a:pPr lvl="1"/>
            <a:r>
              <a:rPr lang="en-US" dirty="0" smtClean="0"/>
              <a:t>Unified configuration, logging, administration, …</a:t>
            </a:r>
          </a:p>
          <a:p>
            <a:r>
              <a:rPr lang="en-US" dirty="0" smtClean="0"/>
              <a:t>Simplified URLs for access:</a:t>
            </a:r>
          </a:p>
          <a:p>
            <a:pPr lvl="1"/>
            <a:r>
              <a:rPr lang="en-US" dirty="0" smtClean="0"/>
              <a:t>http://&lt;server&gt;:&lt;port&gt;/</a:t>
            </a:r>
            <a:r>
              <a:rPr lang="en-US" dirty="0" err="1" smtClean="0"/>
              <a:t>oraclespatial</a:t>
            </a:r>
            <a:r>
              <a:rPr lang="en-US" dirty="0" smtClean="0"/>
              <a:t>/&lt;service&gt;</a:t>
            </a:r>
          </a:p>
          <a:p>
            <a:pPr lvl="1"/>
            <a:r>
              <a:rPr lang="en-US" dirty="0" smtClean="0"/>
              <a:t>&lt;service&gt; = </a:t>
            </a:r>
            <a:r>
              <a:rPr lang="en-US" dirty="0" err="1" smtClean="0"/>
              <a:t>wcs</a:t>
            </a:r>
            <a:r>
              <a:rPr lang="en-US" dirty="0" smtClean="0"/>
              <a:t>, </a:t>
            </a:r>
            <a:r>
              <a:rPr lang="en-US" dirty="0" err="1" smtClean="0"/>
              <a:t>wfs</a:t>
            </a:r>
            <a:r>
              <a:rPr lang="en-US" dirty="0" smtClean="0"/>
              <a:t>, </a:t>
            </a:r>
            <a:r>
              <a:rPr lang="en-US" dirty="0" err="1" smtClean="0"/>
              <a:t>csw</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57</a:t>
            </a:fld>
            <a:endParaRPr lang="en-US" dirty="0"/>
          </a:p>
        </p:txBody>
      </p:sp>
      <p:pic>
        <p:nvPicPr>
          <p:cNvPr id="11" name="Picture 10"/>
          <p:cNvPicPr>
            <a:picLocks noChangeAspect="1"/>
          </p:cNvPicPr>
          <p:nvPr/>
        </p:nvPicPr>
        <p:blipFill>
          <a:blip r:embed="rId2" cstate="print"/>
          <a:stretch>
            <a:fillRect/>
          </a:stretch>
        </p:blipFill>
        <p:spPr>
          <a:xfrm>
            <a:off x="8685212" y="512407"/>
            <a:ext cx="3065463" cy="1544993"/>
          </a:xfrm>
          <a:prstGeom prst="rect">
            <a:avLst/>
          </a:prstGeom>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Web Coverage Service (WCS)</a:t>
            </a:r>
          </a:p>
        </p:txBody>
      </p:sp>
      <p:sp>
        <p:nvSpPr>
          <p:cNvPr id="8" name="Content Placeholder 7"/>
          <p:cNvSpPr>
            <a:spLocks noGrp="1"/>
          </p:cNvSpPr>
          <p:nvPr>
            <p:ph idx="1"/>
          </p:nvPr>
        </p:nvSpPr>
        <p:spPr/>
        <p:txBody>
          <a:bodyPr/>
          <a:lstStyle/>
          <a:p>
            <a:r>
              <a:rPr lang="en-US" dirty="0" smtClean="0"/>
              <a:t>WCS 2.0.1</a:t>
            </a:r>
          </a:p>
          <a:p>
            <a:r>
              <a:rPr lang="en-US" dirty="0" smtClean="0"/>
              <a:t>Publish </a:t>
            </a:r>
            <a:r>
              <a:rPr lang="en-US" dirty="0" err="1" smtClean="0"/>
              <a:t>Georaster</a:t>
            </a:r>
            <a:r>
              <a:rPr lang="en-US" dirty="0" smtClean="0"/>
              <a:t> data</a:t>
            </a:r>
          </a:p>
          <a:p>
            <a:r>
              <a:rPr lang="en-US" dirty="0" smtClean="0"/>
              <a:t>KVP, POST and SOAP protocols</a:t>
            </a:r>
          </a:p>
          <a:p>
            <a:pPr lvl="1"/>
            <a:r>
              <a:rPr lang="en-US" dirty="0" err="1" smtClean="0"/>
              <a:t>GeoTiff</a:t>
            </a:r>
            <a:r>
              <a:rPr lang="en-US" dirty="0" smtClean="0"/>
              <a:t> Coverage Encoding extension</a:t>
            </a:r>
          </a:p>
          <a:p>
            <a:pPr lvl="1"/>
            <a:r>
              <a:rPr lang="en-US" dirty="0" smtClean="0"/>
              <a:t>CRS extension</a:t>
            </a:r>
          </a:p>
          <a:p>
            <a:pPr lvl="1"/>
            <a:r>
              <a:rPr lang="en-US" dirty="0" smtClean="0"/>
              <a:t>Range Subset extension (Request specific layers)</a:t>
            </a:r>
          </a:p>
          <a:p>
            <a:pPr lvl="1"/>
            <a:r>
              <a:rPr lang="en-US" dirty="0" smtClean="0"/>
              <a:t>Scaling extension</a:t>
            </a:r>
          </a:p>
          <a:p>
            <a:pPr lvl="1"/>
            <a:r>
              <a:rPr lang="en-US" dirty="0" smtClean="0"/>
              <a:t>Interpolation extension</a:t>
            </a:r>
          </a:p>
          <a:p>
            <a:r>
              <a:rPr lang="en-US" dirty="0" smtClean="0"/>
              <a:t>Publish data in any format (via GDAL)</a:t>
            </a:r>
          </a:p>
          <a:p>
            <a:pPr>
              <a:buNone/>
            </a:pPr>
            <a:endParaRPr lang="en-US" dirty="0" smtClean="0"/>
          </a:p>
          <a:p>
            <a:pPr lvl="1"/>
            <a:endParaRPr lang="en-US" dirty="0" smtClean="0"/>
          </a:p>
          <a:p>
            <a:pPr lvl="1"/>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58</a:t>
            </a:fld>
            <a:endParaRPr lang="en-US" dirty="0"/>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WCS Architecture</a:t>
            </a:r>
            <a:endParaRPr lang="en-US" dirty="0"/>
          </a:p>
        </p:txBody>
      </p:sp>
      <p:sp>
        <p:nvSpPr>
          <p:cNvPr id="10" name="Content Placeholder 9"/>
          <p:cNvSpPr>
            <a:spLocks noGrp="1"/>
          </p:cNvSpPr>
          <p:nvPr>
            <p:ph idx="1"/>
          </p:nvPr>
        </p:nvSpPr>
        <p:spPr/>
        <p:txBody>
          <a:bodyPr/>
          <a:lstStyle/>
          <a:p>
            <a:pPr>
              <a:buNone/>
            </a:pPr>
            <a:r>
              <a:rPr lang="en-US" b="1" dirty="0" smtClean="0"/>
              <a:t>WCS Requests:</a:t>
            </a:r>
          </a:p>
          <a:p>
            <a:r>
              <a:rPr lang="en-US" dirty="0" err="1" smtClean="0"/>
              <a:t>GetCapabilities</a:t>
            </a:r>
            <a:endParaRPr lang="en-US" dirty="0" smtClean="0"/>
          </a:p>
          <a:p>
            <a:r>
              <a:rPr lang="en-US" dirty="0" err="1" smtClean="0"/>
              <a:t>DescribeCoverage</a:t>
            </a:r>
            <a:endParaRPr lang="en-US" dirty="0" smtClean="0"/>
          </a:p>
          <a:p>
            <a:r>
              <a:rPr lang="en-US" dirty="0" err="1" smtClean="0"/>
              <a:t>GetCoverage</a:t>
            </a:r>
            <a:endParaRPr lang="en-US" dirty="0" smtClean="0"/>
          </a:p>
          <a:p>
            <a:pPr>
              <a:buNone/>
            </a:pPr>
            <a:r>
              <a:rPr lang="en-US" b="1" dirty="0" smtClean="0"/>
              <a:t>SDO_WCS package:</a:t>
            </a:r>
          </a:p>
          <a:p>
            <a:r>
              <a:rPr lang="en-US" dirty="0" smtClean="0"/>
              <a:t>Publish</a:t>
            </a:r>
          </a:p>
          <a:p>
            <a:r>
              <a:rPr lang="en-US" dirty="0" err="1" smtClean="0"/>
              <a:t>Unpublish</a:t>
            </a:r>
            <a:endParaRPr lang="en-US" dirty="0" smtClean="0"/>
          </a:p>
          <a:p>
            <a:r>
              <a:rPr lang="en-US" dirty="0" smtClean="0"/>
              <a:t>Manage privileges</a:t>
            </a: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59</a:t>
            </a:fld>
            <a:endParaRPr lang="en-US" dirty="0"/>
          </a:p>
        </p:txBody>
      </p:sp>
      <p:pic>
        <p:nvPicPr>
          <p:cNvPr id="6" name="Picture 5"/>
          <p:cNvPicPr>
            <a:picLocks noChangeAspect="1"/>
          </p:cNvPicPr>
          <p:nvPr/>
        </p:nvPicPr>
        <p:blipFill>
          <a:blip r:embed="rId2" cstate="print"/>
          <a:stretch>
            <a:fillRect/>
          </a:stretch>
        </p:blipFill>
        <p:spPr>
          <a:xfrm>
            <a:off x="4971449" y="457200"/>
            <a:ext cx="6533163" cy="5733650"/>
          </a:xfrm>
          <a:prstGeom prst="rect">
            <a:avLst/>
          </a:prstGeom>
          <a:ln>
            <a:noFill/>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pic>
        <p:nvPicPr>
          <p:cNvPr id="7" name="Picture 6"/>
          <p:cNvPicPr>
            <a:picLocks noChangeAspect="1"/>
          </p:cNvPicPr>
          <p:nvPr/>
        </p:nvPicPr>
        <p:blipFill>
          <a:blip r:embed="rId2" cstate="print"/>
          <a:stretch>
            <a:fillRect/>
          </a:stretch>
        </p:blipFill>
        <p:spPr>
          <a:xfrm>
            <a:off x="455612" y="0"/>
            <a:ext cx="10972800" cy="6858000"/>
          </a:xfrm>
          <a:prstGeom prst="rect">
            <a:avLst/>
          </a:prstGeom>
          <a:ln w="3175" cap="flat" cmpd="sng" algn="ctr">
            <a:solidFill>
              <a:schemeClr val="bg1">
                <a:lumMod val="50000"/>
              </a:schemeClr>
            </a:solidFill>
            <a:prstDash val="solid"/>
            <a:round/>
            <a:headEnd type="none" w="med" len="med"/>
            <a:tailEnd type="none" w="med" len="med"/>
          </a:ln>
        </p:spPr>
      </p:pic>
      <p:sp>
        <p:nvSpPr>
          <p:cNvPr id="8" name="Title 1"/>
          <p:cNvSpPr>
            <a:spLocks noGrp="1"/>
          </p:cNvSpPr>
          <p:nvPr>
            <p:ph type="title"/>
          </p:nvPr>
        </p:nvSpPr>
        <p:spPr>
          <a:xfrm>
            <a:off x="6475412" y="1295400"/>
            <a:ext cx="4191000" cy="990600"/>
          </a:xfrm>
          <a:solidFill>
            <a:srgbClr val="FFFFFF"/>
          </a:solidFill>
        </p:spPr>
        <p:txBody>
          <a:bodyPr/>
          <a:lstStyle/>
          <a:p>
            <a:r>
              <a:rPr lang="en-US" dirty="0" smtClean="0"/>
              <a:t>Reorganized Documentation</a:t>
            </a:r>
            <a:endParaRPr lang="en-US" dirty="0"/>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Catalog Services for the Web (CSW)</a:t>
            </a: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60</a:t>
            </a:fld>
            <a:endParaRPr lang="en-US" dirty="0"/>
          </a:p>
        </p:txBody>
      </p:sp>
      <p:sp>
        <p:nvSpPr>
          <p:cNvPr id="14" name="Content Placeholder 13"/>
          <p:cNvSpPr>
            <a:spLocks noGrp="1"/>
          </p:cNvSpPr>
          <p:nvPr>
            <p:ph idx="1"/>
          </p:nvPr>
        </p:nvSpPr>
        <p:spPr/>
        <p:txBody>
          <a:bodyPr/>
          <a:lstStyle/>
          <a:p>
            <a:r>
              <a:rPr lang="en-US" dirty="0" smtClean="0"/>
              <a:t>CSW 2.0.2</a:t>
            </a:r>
          </a:p>
          <a:p>
            <a:r>
              <a:rPr lang="en-US" dirty="0" smtClean="0"/>
              <a:t>New implementation, fully redesigned</a:t>
            </a:r>
          </a:p>
          <a:p>
            <a:pPr marL="205663" indent="-205739" defTabSz="822959">
              <a:spcBef>
                <a:spcPts val="1000"/>
              </a:spcBef>
              <a:defRPr sz="1800">
                <a:solidFill>
                  <a:srgbClr val="000000"/>
                </a:solidFill>
              </a:defRPr>
            </a:pPr>
            <a:r>
              <a:rPr lang="en-US" sz="2520" dirty="0" smtClean="0">
                <a:solidFill>
                  <a:srgbClr val="5F5F5F"/>
                </a:solidFill>
              </a:rPr>
              <a:t>Based on XML binary storage</a:t>
            </a:r>
          </a:p>
          <a:p>
            <a:pPr marL="205663" indent="-205739" defTabSz="822959">
              <a:spcBef>
                <a:spcPts val="1000"/>
              </a:spcBef>
              <a:defRPr sz="1800">
                <a:solidFill>
                  <a:srgbClr val="000000"/>
                </a:solidFill>
              </a:defRPr>
            </a:pPr>
            <a:r>
              <a:rPr lang="en-US" sz="2520" dirty="0" smtClean="0">
                <a:solidFill>
                  <a:srgbClr val="5F5F5F"/>
                </a:solidFill>
              </a:rPr>
              <a:t>Supports DCMI (Dublin Core), Inspire, ISO profiles</a:t>
            </a:r>
            <a:endParaRPr lang="en-US" dirty="0" smtClean="0"/>
          </a:p>
          <a:p>
            <a:r>
              <a:rPr lang="en-US" dirty="0" smtClean="0"/>
              <a:t>KVP, POST and SOAP protocols</a:t>
            </a:r>
          </a:p>
          <a:p>
            <a:r>
              <a:rPr lang="en-US" dirty="0" smtClean="0"/>
              <a:t>Loader for populating the catalog</a:t>
            </a:r>
          </a:p>
          <a:p>
            <a:r>
              <a:rPr lang="en-US" dirty="0" smtClean="0"/>
              <a:t>Package SDO_CSW for administration</a:t>
            </a:r>
          </a:p>
          <a:p>
            <a:endParaRPr lang="en-US" dirty="0" smtClean="0"/>
          </a:p>
          <a:p>
            <a:endParaRPr lang="en-US" dirty="0"/>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CSW Architecture</a:t>
            </a:r>
            <a:endParaRPr lang="en-US" dirty="0"/>
          </a:p>
        </p:txBody>
      </p:sp>
      <p:sp>
        <p:nvSpPr>
          <p:cNvPr id="10" name="Content Placeholder 9"/>
          <p:cNvSpPr>
            <a:spLocks noGrp="1"/>
          </p:cNvSpPr>
          <p:nvPr>
            <p:ph idx="1"/>
          </p:nvPr>
        </p:nvSpPr>
        <p:spPr/>
        <p:txBody>
          <a:bodyPr/>
          <a:lstStyle/>
          <a:p>
            <a:pPr>
              <a:buNone/>
            </a:pPr>
            <a:r>
              <a:rPr lang="en-US" b="1" dirty="0" err="1" smtClean="0"/>
              <a:t>CSWRequests</a:t>
            </a:r>
            <a:r>
              <a:rPr lang="en-US" b="1" dirty="0" smtClean="0"/>
              <a:t>:</a:t>
            </a:r>
          </a:p>
          <a:p>
            <a:r>
              <a:rPr lang="en-US" dirty="0" err="1" smtClean="0"/>
              <a:t>GetCapabilities</a:t>
            </a:r>
            <a:endParaRPr lang="en-US" dirty="0" smtClean="0"/>
          </a:p>
          <a:p>
            <a:r>
              <a:rPr lang="en-US" dirty="0" err="1" smtClean="0"/>
              <a:t>DescribeRecord</a:t>
            </a:r>
            <a:endParaRPr lang="en-US" dirty="0" smtClean="0"/>
          </a:p>
          <a:p>
            <a:r>
              <a:rPr lang="en-US" dirty="0" err="1" smtClean="0"/>
              <a:t>GetRecords</a:t>
            </a:r>
            <a:endParaRPr lang="en-US" dirty="0" smtClean="0"/>
          </a:p>
          <a:p>
            <a:r>
              <a:rPr lang="en-US" dirty="0" err="1" smtClean="0"/>
              <a:t>GetRecordById</a:t>
            </a:r>
            <a:endParaRPr lang="en-US" dirty="0" smtClean="0"/>
          </a:p>
          <a:p>
            <a:pPr>
              <a:buNone/>
            </a:pPr>
            <a:r>
              <a:rPr lang="en-US" b="1" dirty="0" smtClean="0"/>
              <a:t>SDO_CSW package:</a:t>
            </a:r>
          </a:p>
          <a:p>
            <a:r>
              <a:rPr lang="en-US" dirty="0" smtClean="0"/>
              <a:t>Manage indexing</a:t>
            </a:r>
          </a:p>
          <a:p>
            <a:r>
              <a:rPr lang="en-US" dirty="0" smtClean="0"/>
              <a:t>Spatial and </a:t>
            </a:r>
            <a:r>
              <a:rPr lang="en-US" dirty="0" err="1" smtClean="0"/>
              <a:t>XPath</a:t>
            </a:r>
            <a:endParaRPr lang="en-US" dirty="0" smtClean="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61</a:t>
            </a:fld>
            <a:endParaRPr lang="en-US" dirty="0"/>
          </a:p>
        </p:txBody>
      </p:sp>
      <p:pic>
        <p:nvPicPr>
          <p:cNvPr id="7" name="Picture 6"/>
          <p:cNvPicPr>
            <a:picLocks noChangeAspect="1"/>
          </p:cNvPicPr>
          <p:nvPr/>
        </p:nvPicPr>
        <p:blipFill>
          <a:blip r:embed="rId3" cstate="print"/>
          <a:stretch>
            <a:fillRect/>
          </a:stretch>
        </p:blipFill>
        <p:spPr>
          <a:xfrm>
            <a:off x="4724982" y="990600"/>
            <a:ext cx="7176630" cy="5105400"/>
          </a:xfrm>
          <a:prstGeom prst="rect">
            <a:avLst/>
          </a:prstGeom>
          <a:ln>
            <a:noFill/>
          </a:ln>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pPr/>
              <a:t>62</a:t>
            </a:fld>
            <a:endParaRPr lang="en-US" dirty="0"/>
          </a:p>
        </p:txBody>
      </p:sp>
      <p:pic>
        <p:nvPicPr>
          <p:cNvPr id="10" name="Content Placeholder 9" descr="Admin_Console_1.gif"/>
          <p:cNvPicPr>
            <a:picLocks noGrp="1" noChangeAspect="1"/>
          </p:cNvPicPr>
          <p:nvPr>
            <p:ph idx="4294967295"/>
          </p:nvPr>
        </p:nvPicPr>
        <p:blipFill>
          <a:blip r:embed="rId2" cstate="print"/>
          <a:stretch>
            <a:fillRect/>
          </a:stretch>
        </p:blipFill>
        <p:spPr>
          <a:xfrm>
            <a:off x="531812" y="228599"/>
            <a:ext cx="8991600" cy="6719471"/>
          </a:xfrm>
        </p:spPr>
      </p:pic>
      <p:pic>
        <p:nvPicPr>
          <p:cNvPr id="11" name="Picture 10" descr="Admin_Console_3.jpg"/>
          <p:cNvPicPr>
            <a:picLocks noChangeAspect="1"/>
          </p:cNvPicPr>
          <p:nvPr/>
        </p:nvPicPr>
        <p:blipFill>
          <a:blip r:embed="rId3" cstate="print"/>
          <a:stretch>
            <a:fillRect/>
          </a:stretch>
        </p:blipFill>
        <p:spPr>
          <a:xfrm>
            <a:off x="531812" y="228600"/>
            <a:ext cx="8871134" cy="6629400"/>
          </a:xfrm>
          <a:prstGeom prst="rect">
            <a:avLst/>
          </a:prstGeom>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pPr/>
              <a:t>63</a:t>
            </a:fld>
            <a:endParaRPr lang="en-US" dirty="0"/>
          </a:p>
        </p:txBody>
      </p:sp>
      <p:pic>
        <p:nvPicPr>
          <p:cNvPr id="10" name="Content Placeholder 9" descr="Admin_Console_1.gif"/>
          <p:cNvPicPr>
            <a:picLocks noGrp="1" noChangeAspect="1"/>
          </p:cNvPicPr>
          <p:nvPr>
            <p:ph idx="4294967295"/>
          </p:nvPr>
        </p:nvPicPr>
        <p:blipFill>
          <a:blip r:embed="rId2" cstate="print"/>
          <a:stretch>
            <a:fillRect/>
          </a:stretch>
        </p:blipFill>
        <p:spPr>
          <a:xfrm>
            <a:off x="531812" y="228599"/>
            <a:ext cx="8871074" cy="6629401"/>
          </a:xfrm>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7</a:t>
            </a:r>
            <a:endParaRPr lang="en-US" sz="1600" b="1" dirty="0">
              <a:solidFill>
                <a:schemeClr val="bg1"/>
              </a:solidFill>
            </a:endParaRP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stretch>
            <a:fillRect/>
          </a:stretch>
        </p:blipFill>
        <p:spPr>
          <a:xfrm>
            <a:off x="4113212" y="1665515"/>
            <a:ext cx="3429000" cy="4310742"/>
          </a:xfrm>
          <a:prstGeom prst="rect">
            <a:avLst/>
          </a:prstGeom>
        </p:spPr>
      </p:pic>
      <p:sp>
        <p:nvSpPr>
          <p:cNvPr id="7" name="Title 6"/>
          <p:cNvSpPr>
            <a:spLocks noGrp="1"/>
          </p:cNvSpPr>
          <p:nvPr>
            <p:ph type="title"/>
          </p:nvPr>
        </p:nvSpPr>
        <p:spPr/>
        <p:txBody>
          <a:bodyPr anchor="ctr"/>
          <a:lstStyle/>
          <a:p>
            <a:pPr algn="ctr"/>
            <a:r>
              <a:rPr lang="en-US" b="1" dirty="0" smtClean="0">
                <a:solidFill>
                  <a:srgbClr val="F80000"/>
                </a:solidFill>
              </a:rPr>
              <a:t>Native JPEG 2000 Compression!</a:t>
            </a:r>
            <a:endParaRPr lang="en-US" b="1" dirty="0">
              <a:solidFill>
                <a:srgbClr val="F80000"/>
              </a:solidFill>
            </a:endParaRP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65</a:t>
            </a:fld>
            <a:endParaRPr lang="en-US" dirty="0"/>
          </a:p>
        </p:txBody>
      </p:sp>
      <p:pic>
        <p:nvPicPr>
          <p:cNvPr id="21" name="Picture 20"/>
          <p:cNvPicPr>
            <a:picLocks noChangeAspect="1"/>
          </p:cNvPicPr>
          <p:nvPr/>
        </p:nvPicPr>
        <p:blipFill>
          <a:blip r:embed="rId3" cstate="print"/>
          <a:srcRect r="15611"/>
          <a:stretch>
            <a:fillRect/>
          </a:stretch>
        </p:blipFill>
        <p:spPr>
          <a:xfrm>
            <a:off x="989012" y="2133600"/>
            <a:ext cx="2743200" cy="2165350"/>
          </a:xfrm>
          <a:prstGeom prst="rect">
            <a:avLst/>
          </a:prstGeom>
        </p:spPr>
      </p:pic>
      <p:pic>
        <p:nvPicPr>
          <p:cNvPr id="22" name="Picture 21"/>
          <p:cNvPicPr>
            <a:picLocks noChangeAspect="1"/>
          </p:cNvPicPr>
          <p:nvPr/>
        </p:nvPicPr>
        <p:blipFill>
          <a:blip r:embed="rId3" cstate="print"/>
          <a:srcRect r="15611"/>
          <a:stretch>
            <a:fillRect/>
          </a:stretch>
        </p:blipFill>
        <p:spPr>
          <a:xfrm>
            <a:off x="8456612" y="2209800"/>
            <a:ext cx="2743200" cy="2165350"/>
          </a:xfrm>
          <a:prstGeom prst="rect">
            <a:avLst/>
          </a:prstGeom>
        </p:spPr>
      </p:pic>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ctr"/>
          <a:lstStyle/>
          <a:p>
            <a:pPr algn="ctr"/>
            <a:r>
              <a:rPr lang="en-US" b="1" dirty="0" smtClean="0">
                <a:solidFill>
                  <a:srgbClr val="F80000"/>
                </a:solidFill>
              </a:rPr>
              <a:t>Native JPEG 2000 Compression!</a:t>
            </a:r>
            <a:endParaRPr lang="en-US" b="1" dirty="0">
              <a:solidFill>
                <a:srgbClr val="F80000"/>
              </a:solidFill>
            </a:endParaRPr>
          </a:p>
        </p:txBody>
      </p:sp>
      <p:sp>
        <p:nvSpPr>
          <p:cNvPr id="8" name="Content Placeholder 7"/>
          <p:cNvSpPr>
            <a:spLocks noGrp="1"/>
          </p:cNvSpPr>
          <p:nvPr>
            <p:ph idx="1"/>
          </p:nvPr>
        </p:nvSpPr>
        <p:spPr/>
        <p:txBody>
          <a:bodyPr/>
          <a:lstStyle/>
          <a:p>
            <a:pPr>
              <a:buFont typeface="Wingdings" charset="2"/>
              <a:buChar char="ü"/>
            </a:pPr>
            <a:r>
              <a:rPr lang="en-US" dirty="0" smtClean="0"/>
              <a:t>The same as JP2 file. Stored in a </a:t>
            </a:r>
            <a:r>
              <a:rPr lang="en-US" b="1" dirty="0" smtClean="0"/>
              <a:t>single BLOB</a:t>
            </a:r>
            <a:r>
              <a:rPr lang="en-US" dirty="0" smtClean="0"/>
              <a:t>. Image can be tiled</a:t>
            </a:r>
          </a:p>
          <a:p>
            <a:pPr>
              <a:buFont typeface="Wingdings" charset="2"/>
              <a:buChar char="ü"/>
            </a:pPr>
            <a:r>
              <a:rPr lang="en-US" dirty="0" smtClean="0"/>
              <a:t>High compression ratio. For the same quality, </a:t>
            </a:r>
            <a:r>
              <a:rPr lang="en-US" b="1" dirty="0" smtClean="0"/>
              <a:t>2-7 times smaller </a:t>
            </a:r>
            <a:r>
              <a:rPr lang="en-US" dirty="0" smtClean="0"/>
              <a:t>than JPEG image</a:t>
            </a:r>
          </a:p>
          <a:p>
            <a:pPr>
              <a:buFont typeface="Wingdings" charset="2"/>
              <a:buChar char="ü"/>
            </a:pPr>
            <a:r>
              <a:rPr lang="en-US" dirty="0" smtClean="0"/>
              <a:t>Support both lossless and </a:t>
            </a:r>
            <a:r>
              <a:rPr lang="en-US" dirty="0" err="1" smtClean="0"/>
              <a:t>lossy</a:t>
            </a:r>
            <a:r>
              <a:rPr lang="en-US" dirty="0" smtClean="0"/>
              <a:t> compressions </a:t>
            </a:r>
          </a:p>
          <a:p>
            <a:pPr>
              <a:buFont typeface="Wingdings" charset="2"/>
              <a:buChar char="ü"/>
            </a:pPr>
            <a:r>
              <a:rPr lang="en-US" b="1" dirty="0" smtClean="0"/>
              <a:t>No separate pyramids</a:t>
            </a:r>
            <a:r>
              <a:rPr lang="en-US" dirty="0" smtClean="0"/>
              <a:t>. Pyramid level is limited by tile dimension sizes</a:t>
            </a:r>
          </a:p>
          <a:p>
            <a:pPr>
              <a:buFont typeface="Wingdings" charset="2"/>
              <a:buChar char="ü"/>
            </a:pPr>
            <a:r>
              <a:rPr lang="en-US" dirty="0" smtClean="0"/>
              <a:t>Support 8bit and 16bit integer images</a:t>
            </a:r>
          </a:p>
          <a:p>
            <a:pPr>
              <a:buFont typeface="Wingdings" charset="2"/>
              <a:buChar char="ü"/>
            </a:pPr>
            <a:r>
              <a:rPr lang="en-US" dirty="0" smtClean="0"/>
              <a:t>No limit on number of bands</a:t>
            </a:r>
          </a:p>
          <a:p>
            <a:pPr>
              <a:buFont typeface="Wingdings" charset="2"/>
              <a:buChar char="ü"/>
            </a:pPr>
            <a:r>
              <a:rPr lang="en-US" dirty="0" smtClean="0"/>
              <a:t>Support very large size image. Size is limited by memory and max number of tiles (</a:t>
            </a:r>
            <a:r>
              <a:rPr lang="en-US" dirty="0" err="1" smtClean="0"/>
              <a:t>max_mem_size</a:t>
            </a:r>
            <a:r>
              <a:rPr lang="en-US" dirty="0" smtClean="0"/>
              <a:t> / 20 * 65535)</a:t>
            </a: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66</a:t>
            </a:fld>
            <a:endParaRPr lang="en-US" dirty="0"/>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JP2-compressed Rasters</a:t>
            </a:r>
            <a:endParaRPr lang="en-US" dirty="0"/>
          </a:p>
        </p:txBody>
      </p:sp>
      <p:sp>
        <p:nvSpPr>
          <p:cNvPr id="8" name="Content Placeholder 7"/>
          <p:cNvSpPr>
            <a:spLocks noGrp="1"/>
          </p:cNvSpPr>
          <p:nvPr>
            <p:ph idx="1"/>
          </p:nvPr>
        </p:nvSpPr>
        <p:spPr/>
        <p:txBody>
          <a:bodyPr/>
          <a:lstStyle/>
          <a:p>
            <a:r>
              <a:rPr lang="en-US" dirty="0" smtClean="0"/>
              <a:t>New procedures:</a:t>
            </a:r>
          </a:p>
          <a:p>
            <a:pPr lvl="1"/>
            <a:r>
              <a:rPr lang="en-US" dirty="0" smtClean="0"/>
              <a:t>sdo_geor.compressJP2()</a:t>
            </a:r>
          </a:p>
          <a:p>
            <a:pPr lvl="1"/>
            <a:r>
              <a:rPr lang="en-US" dirty="0" smtClean="0"/>
              <a:t>sdo_geor.decompressJP2() </a:t>
            </a:r>
          </a:p>
          <a:p>
            <a:r>
              <a:rPr lang="en-US" dirty="0" smtClean="0"/>
              <a:t>All key functions read JP2-compressed images:</a:t>
            </a:r>
          </a:p>
          <a:p>
            <a:pPr lvl="1"/>
            <a:r>
              <a:rPr lang="en-US" dirty="0" err="1" smtClean="0"/>
              <a:t>getRasterSubset</a:t>
            </a:r>
            <a:r>
              <a:rPr lang="en-US" dirty="0" smtClean="0"/>
              <a:t>, subset, rectify, large scale </a:t>
            </a:r>
            <a:r>
              <a:rPr lang="en-US" dirty="0" err="1" smtClean="0"/>
              <a:t>mosaicking</a:t>
            </a:r>
            <a:r>
              <a:rPr lang="en-US" dirty="0" smtClean="0"/>
              <a:t>, virtual mosaic, and raster algebra.</a:t>
            </a:r>
          </a:p>
          <a:p>
            <a:r>
              <a:rPr lang="en-US" dirty="0" smtClean="0"/>
              <a:t>Most functions, such as </a:t>
            </a:r>
            <a:r>
              <a:rPr lang="en-US" dirty="0" err="1" smtClean="0"/>
              <a:t>getRasterSubset</a:t>
            </a:r>
            <a:r>
              <a:rPr lang="en-US" dirty="0" smtClean="0"/>
              <a:t>, subset, and virtual mosaic support partial decompressing (faster). </a:t>
            </a:r>
          </a:p>
          <a:p>
            <a:r>
              <a:rPr lang="en-US" dirty="0" smtClean="0"/>
              <a:t>A few require full image decompressing (slower). </a:t>
            </a:r>
          </a:p>
          <a:p>
            <a:endParaRPr lang="en-US" dirty="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67</a:t>
            </a:fld>
            <a:endParaRPr lang="en-US" dirty="0"/>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Importing JP2 rasters</a:t>
            </a:r>
            <a:endParaRPr lang="en-US" dirty="0"/>
          </a:p>
        </p:txBody>
      </p:sp>
      <p:sp>
        <p:nvSpPr>
          <p:cNvPr id="8" name="Content Placeholder 7"/>
          <p:cNvSpPr>
            <a:spLocks noGrp="1"/>
          </p:cNvSpPr>
          <p:nvPr>
            <p:ph idx="1"/>
          </p:nvPr>
        </p:nvSpPr>
        <p:spPr/>
        <p:txBody>
          <a:bodyPr/>
          <a:lstStyle/>
          <a:p>
            <a:r>
              <a:rPr lang="en-US" dirty="0" smtClean="0"/>
              <a:t>Direct loading with GDAL </a:t>
            </a:r>
            <a:r>
              <a:rPr lang="en-US" b="1" dirty="0" smtClean="0"/>
              <a:t>without</a:t>
            </a:r>
            <a:r>
              <a:rPr lang="en-US" dirty="0" smtClean="0"/>
              <a:t> decompression and recompression!</a:t>
            </a:r>
          </a:p>
          <a:p>
            <a:endParaRPr lang="en-US" dirty="0" smtClean="0"/>
          </a:p>
          <a:p>
            <a:endParaRPr lang="en-US" dirty="0" smtClean="0"/>
          </a:p>
          <a:p>
            <a:r>
              <a:rPr lang="en-US" dirty="0" smtClean="0"/>
              <a:t>Content of input loaded as-is into the raster table</a:t>
            </a:r>
          </a:p>
          <a:p>
            <a:r>
              <a:rPr lang="en-US" dirty="0" smtClean="0"/>
              <a:t>Complete with </a:t>
            </a:r>
            <a:r>
              <a:rPr lang="en-US" b="1" dirty="0" smtClean="0"/>
              <a:t>pyramid</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68</a:t>
            </a:fld>
            <a:endParaRPr lang="en-US" dirty="0"/>
          </a:p>
        </p:txBody>
      </p:sp>
      <p:sp>
        <p:nvSpPr>
          <p:cNvPr id="13" name="TextBox 12"/>
          <p:cNvSpPr txBox="1"/>
          <p:nvPr/>
        </p:nvSpPr>
        <p:spPr>
          <a:xfrm>
            <a:off x="531812" y="1981200"/>
            <a:ext cx="11125200" cy="107721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1600" dirty="0" err="1" smtClean="0">
                <a:solidFill>
                  <a:schemeClr val="tx1">
                    <a:lumMod val="75000"/>
                  </a:schemeClr>
                </a:solidFill>
                <a:latin typeface="Lucida Console" pitchFamily="49" charset="0"/>
              </a:rPr>
              <a:t>gdal_translate</a:t>
            </a:r>
            <a:r>
              <a:rPr lang="en-US" sz="1600" dirty="0" smtClean="0">
                <a:solidFill>
                  <a:schemeClr val="tx1">
                    <a:lumMod val="75000"/>
                  </a:schemeClr>
                </a:solidFill>
                <a:latin typeface="Lucida Console" pitchFamily="49" charset="0"/>
              </a:rPr>
              <a:t> -of </a:t>
            </a:r>
            <a:r>
              <a:rPr lang="en-US" sz="1600" dirty="0" err="1" smtClean="0">
                <a:solidFill>
                  <a:schemeClr val="tx1">
                    <a:lumMod val="75000"/>
                  </a:schemeClr>
                </a:solidFill>
                <a:latin typeface="Lucida Console" pitchFamily="49" charset="0"/>
              </a:rPr>
              <a:t>georaster</a:t>
            </a:r>
            <a:r>
              <a:rPr lang="en-US" sz="1600" dirty="0" smtClean="0">
                <a:solidFill>
                  <a:schemeClr val="tx1">
                    <a:lumMod val="75000"/>
                  </a:schemeClr>
                </a:solidFill>
                <a:latin typeface="Lucida Console" pitchFamily="49" charset="0"/>
              </a:rPr>
              <a:t> /images/image_3.jp2 \</a:t>
            </a:r>
          </a:p>
          <a:p>
            <a:r>
              <a:rPr lang="en-US" sz="1600" dirty="0" smtClean="0">
                <a:solidFill>
                  <a:schemeClr val="tx1">
                    <a:lumMod val="75000"/>
                  </a:schemeClr>
                </a:solidFill>
                <a:latin typeface="Lucida Console" pitchFamily="49" charset="0"/>
              </a:rPr>
              <a:t>  </a:t>
            </a:r>
            <a:r>
              <a:rPr lang="en-US" sz="1600" dirty="0" err="1" smtClean="0">
                <a:solidFill>
                  <a:schemeClr val="tx1">
                    <a:lumMod val="75000"/>
                  </a:schemeClr>
                </a:solidFill>
                <a:latin typeface="Lucida Console" pitchFamily="49" charset="0"/>
              </a:rPr>
              <a:t>georaster:georaster/georaster@my_db,image_table,raster</a:t>
            </a:r>
            <a:r>
              <a:rPr lang="en-US" sz="1600" dirty="0" smtClean="0">
                <a:solidFill>
                  <a:schemeClr val="tx1">
                    <a:lumMod val="75000"/>
                  </a:schemeClr>
                </a:solidFill>
                <a:latin typeface="Lucida Console" pitchFamily="49" charset="0"/>
              </a:rPr>
              <a:t> \</a:t>
            </a:r>
          </a:p>
          <a:p>
            <a:r>
              <a:rPr lang="en-US" sz="1600" dirty="0" smtClean="0">
                <a:solidFill>
                  <a:schemeClr val="tx1">
                    <a:lumMod val="75000"/>
                  </a:schemeClr>
                </a:solidFill>
                <a:latin typeface="Lucida Console" pitchFamily="49" charset="0"/>
              </a:rPr>
              <a:t>  -co "insert=(</a:t>
            </a:r>
            <a:r>
              <a:rPr lang="en-US" sz="1600" dirty="0" err="1" smtClean="0">
                <a:solidFill>
                  <a:schemeClr val="tx1">
                    <a:lumMod val="75000"/>
                  </a:schemeClr>
                </a:solidFill>
                <a:latin typeface="Lucida Console" pitchFamily="49" charset="0"/>
              </a:rPr>
              <a:t>id,label,raster</a:t>
            </a:r>
            <a:r>
              <a:rPr lang="en-US" sz="1600" dirty="0" smtClean="0">
                <a:solidFill>
                  <a:schemeClr val="tx1">
                    <a:lumMod val="75000"/>
                  </a:schemeClr>
                </a:solidFill>
                <a:latin typeface="Lucida Console" pitchFamily="49" charset="0"/>
              </a:rPr>
              <a:t>) values (3, 'image_3', </a:t>
            </a:r>
            <a:r>
              <a:rPr lang="en-US" sz="1600" dirty="0" err="1" smtClean="0">
                <a:solidFill>
                  <a:schemeClr val="tx1">
                    <a:lumMod val="75000"/>
                  </a:schemeClr>
                </a:solidFill>
                <a:latin typeface="Lucida Console" pitchFamily="49" charset="0"/>
              </a:rPr>
              <a:t>sdo_geor.init('rdt_table</a:t>
            </a:r>
            <a:r>
              <a:rPr lang="en-US" sz="1600" dirty="0" smtClean="0">
                <a:solidFill>
                  <a:schemeClr val="tx1">
                    <a:lumMod val="75000"/>
                  </a:schemeClr>
                </a:solidFill>
                <a:latin typeface="Lucida Console" pitchFamily="49" charset="0"/>
              </a:rPr>
              <a:t>', 3)" \</a:t>
            </a:r>
          </a:p>
          <a:p>
            <a:r>
              <a:rPr lang="en-US" sz="1600" dirty="0" smtClean="0">
                <a:solidFill>
                  <a:schemeClr val="tx1">
                    <a:lumMod val="75000"/>
                  </a:schemeClr>
                </a:solidFill>
                <a:latin typeface="Lucida Console" pitchFamily="49" charset="0"/>
              </a:rPr>
              <a:t>  -co compress=jp2-f</a:t>
            </a: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Linear stretching</a:t>
            </a:r>
          </a:p>
          <a:p>
            <a:r>
              <a:rPr lang="en-US" dirty="0" smtClean="0"/>
              <a:t>Piecewise stretching</a:t>
            </a:r>
          </a:p>
          <a:p>
            <a:r>
              <a:rPr lang="en-US" dirty="0" smtClean="0"/>
              <a:t>Equalization</a:t>
            </a:r>
          </a:p>
          <a:p>
            <a:r>
              <a:rPr lang="en-US" dirty="0" smtClean="0"/>
              <a:t>Normalization</a:t>
            </a:r>
          </a:p>
          <a:p>
            <a:r>
              <a:rPr lang="en-US" dirty="0" smtClean="0"/>
              <a:t>Histogram matching</a:t>
            </a:r>
          </a:p>
          <a:p>
            <a:r>
              <a:rPr lang="en-US" dirty="0" smtClean="0"/>
              <a:t>Dodging</a:t>
            </a:r>
          </a:p>
          <a:p>
            <a:r>
              <a:rPr lang="en-US" dirty="0" smtClean="0"/>
              <a:t>Filtering</a:t>
            </a:r>
          </a:p>
        </p:txBody>
      </p:sp>
      <p:sp>
        <p:nvSpPr>
          <p:cNvPr id="13" name="Content Placeholder 12"/>
          <p:cNvSpPr>
            <a:spLocks noGrp="1"/>
          </p:cNvSpPr>
          <p:nvPr>
            <p:ph sz="half" idx="2"/>
          </p:nvPr>
        </p:nvSpPr>
        <p:spPr/>
        <p:txBody>
          <a:bodyPr/>
          <a:lstStyle/>
          <a:p>
            <a:r>
              <a:rPr lang="en-US" dirty="0" smtClean="0"/>
              <a:t>Warping</a:t>
            </a:r>
          </a:p>
          <a:p>
            <a:r>
              <a:rPr lang="en-US" dirty="0" smtClean="0"/>
              <a:t>Affine transformation</a:t>
            </a:r>
          </a:p>
          <a:p>
            <a:pPr>
              <a:buNone/>
            </a:pPr>
            <a:endParaRPr lang="en-US" dirty="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69</a:t>
            </a:fld>
            <a:endParaRPr lang="en-US" dirty="0"/>
          </a:p>
        </p:txBody>
      </p:sp>
      <p:sp>
        <p:nvSpPr>
          <p:cNvPr id="7" name="Title 6"/>
          <p:cNvSpPr>
            <a:spLocks noGrp="1"/>
          </p:cNvSpPr>
          <p:nvPr>
            <p:ph type="title"/>
          </p:nvPr>
        </p:nvSpPr>
        <p:spPr/>
        <p:txBody>
          <a:bodyPr/>
          <a:lstStyle/>
          <a:p>
            <a:r>
              <a:rPr lang="en-US" dirty="0" smtClean="0"/>
              <a:t>New Image Processing: Package </a:t>
            </a:r>
            <a:r>
              <a:rPr lang="en-US" b="1" dirty="0" smtClean="0"/>
              <a:t>SDO_GEOR_IP</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8</a:t>
            </a: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Image Dodging</a:t>
            </a:r>
            <a:endParaRPr lang="en-US" dirty="0"/>
          </a:p>
        </p:txBody>
      </p:sp>
      <p:pic>
        <p:nvPicPr>
          <p:cNvPr id="9" name="Content Placeholder 8" descr="dodge5.png"/>
          <p:cNvPicPr>
            <a:picLocks noGrp="1" noChangeAspect="1"/>
          </p:cNvPicPr>
          <p:nvPr>
            <p:ph idx="1"/>
          </p:nvPr>
        </p:nvPicPr>
        <p:blipFill>
          <a:blip r:embed="rId2" cstate="print"/>
          <a:srcRect l="-10964" r="-10964"/>
          <a:stretch>
            <a:fillRect/>
          </a:stretch>
        </p:blipFill>
        <p:spPr>
          <a:xfrm>
            <a:off x="531151" y="1752600"/>
            <a:ext cx="11126522" cy="4419600"/>
          </a:xfrm>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70</a:t>
            </a:fld>
            <a:endParaRPr lang="en-US" dirty="0"/>
          </a:p>
        </p:txBody>
      </p:sp>
      <p:sp>
        <p:nvSpPr>
          <p:cNvPr id="14" name="Rectangle 13"/>
          <p:cNvSpPr/>
          <p:nvPr/>
        </p:nvSpPr>
        <p:spPr>
          <a:xfrm>
            <a:off x="5713412" y="476071"/>
            <a:ext cx="6092825" cy="1200329"/>
          </a:xfrm>
          <a:prstGeom prst="rect">
            <a:avLst/>
          </a:prstGeom>
        </p:spPr>
        <p:txBody>
          <a:bodyPr>
            <a:spAutoFit/>
          </a:bodyPr>
          <a:lstStyle/>
          <a:p>
            <a:r>
              <a:rPr lang="en-US" dirty="0" smtClean="0"/>
              <a:t>This dodging operation uses an adaptive image enhancement method to make the image tone more balanced, that is, the darker area becomes brighter and the bright area becomes darker. </a:t>
            </a:r>
            <a:endParaRPr lang="en-US" dirty="0"/>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 Image Dodging</a:t>
            </a:r>
            <a:endParaRPr lang="en-US" dirty="0"/>
          </a:p>
        </p:txBody>
      </p:sp>
      <p:pic>
        <p:nvPicPr>
          <p:cNvPr id="10" name="Content Placeholder 9" descr="dodge1.png"/>
          <p:cNvPicPr>
            <a:picLocks noGrp="1" noChangeAspect="1"/>
          </p:cNvPicPr>
          <p:nvPr>
            <p:ph idx="1"/>
          </p:nvPr>
        </p:nvPicPr>
        <p:blipFill>
          <a:blip r:embed="rId2" cstate="print"/>
          <a:srcRect l="-10798" r="-10798"/>
          <a:stretch>
            <a:fillRect/>
          </a:stretch>
        </p:blipFill>
        <p:spPr>
          <a:xfrm>
            <a:off x="531151" y="1752600"/>
            <a:ext cx="11126522" cy="4419600"/>
          </a:xfrm>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71</a:t>
            </a:fld>
            <a:endParaRPr lang="en-US" dirty="0"/>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High Pass Filtering</a:t>
            </a:r>
            <a:endParaRPr lang="en-US" dirty="0"/>
          </a:p>
        </p:txBody>
      </p:sp>
      <p:pic>
        <p:nvPicPr>
          <p:cNvPr id="10" name="Content Placeholder 9" descr="filter_HPF.png"/>
          <p:cNvPicPr>
            <a:picLocks noGrp="1" noChangeAspect="1"/>
          </p:cNvPicPr>
          <p:nvPr>
            <p:ph idx="1"/>
          </p:nvPr>
        </p:nvPicPr>
        <p:blipFill>
          <a:blip r:embed="rId2" cstate="print"/>
          <a:srcRect l="-10682" r="-10682"/>
          <a:stretch>
            <a:fillRect/>
          </a:stretch>
        </p:blipFill>
        <p:spPr>
          <a:xfrm>
            <a:off x="531151" y="1752600"/>
            <a:ext cx="11126522" cy="4419600"/>
          </a:xfrm>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72</a:t>
            </a:fld>
            <a:endParaRPr lang="en-US" dirty="0"/>
          </a:p>
        </p:txBody>
      </p:sp>
      <p:sp>
        <p:nvSpPr>
          <p:cNvPr id="13" name="Rectangle 12"/>
          <p:cNvSpPr/>
          <p:nvPr/>
        </p:nvSpPr>
        <p:spPr>
          <a:xfrm>
            <a:off x="6172200" y="457200"/>
            <a:ext cx="5637212" cy="923330"/>
          </a:xfrm>
          <a:prstGeom prst="rect">
            <a:avLst/>
          </a:prstGeom>
          <a:solidFill>
            <a:schemeClr val="bg1"/>
          </a:solidFill>
        </p:spPr>
        <p:txBody>
          <a:bodyPr wrap="square">
            <a:spAutoFit/>
          </a:bodyPr>
          <a:lstStyle/>
          <a:p>
            <a:r>
              <a:rPr lang="en-US" dirty="0" smtClean="0"/>
              <a:t>Applying a high-pass filter on an image can enhance the details of the image or even detect the edges inside the image.</a:t>
            </a:r>
            <a:endParaRPr lang="en-US" dirty="0"/>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High Pass Filtering</a:t>
            </a:r>
            <a:endParaRPr lang="en-US" dirty="0"/>
          </a:p>
        </p:txBody>
      </p:sp>
      <p:pic>
        <p:nvPicPr>
          <p:cNvPr id="12" name="Content Placeholder 11" descr="filter_HPF_3.png"/>
          <p:cNvPicPr>
            <a:picLocks noGrp="1" noChangeAspect="1"/>
          </p:cNvPicPr>
          <p:nvPr>
            <p:ph idx="1"/>
          </p:nvPr>
        </p:nvPicPr>
        <p:blipFill>
          <a:blip r:embed="rId2" cstate="print"/>
          <a:srcRect l="-10564" r="-10564"/>
          <a:stretch>
            <a:fillRect/>
          </a:stretch>
        </p:blipFill>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73</a:t>
            </a:fld>
            <a:endParaRPr lang="en-US" dirty="0"/>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Color Balancing Methods for </a:t>
            </a:r>
            <a:r>
              <a:rPr lang="en-US" dirty="0" err="1" smtClean="0"/>
              <a:t>Mosaicking</a:t>
            </a:r>
            <a:endParaRPr lang="en-US" dirty="0" smtClean="0"/>
          </a:p>
        </p:txBody>
      </p:sp>
      <p:sp>
        <p:nvSpPr>
          <p:cNvPr id="8" name="Content Placeholder 7"/>
          <p:cNvSpPr>
            <a:spLocks noGrp="1"/>
          </p:cNvSpPr>
          <p:nvPr>
            <p:ph idx="1"/>
          </p:nvPr>
        </p:nvSpPr>
        <p:spPr/>
        <p:txBody>
          <a:bodyPr/>
          <a:lstStyle/>
          <a:p>
            <a:r>
              <a:rPr lang="en-US" b="1" dirty="0" smtClean="0"/>
              <a:t>Linear Stretching </a:t>
            </a:r>
          </a:p>
          <a:p>
            <a:pPr lvl="1"/>
            <a:r>
              <a:rPr lang="en-US" dirty="0" smtClean="0"/>
              <a:t> (1) to the given </a:t>
            </a:r>
            <a:r>
              <a:rPr lang="en-US" dirty="0" smtClean="0">
                <a:solidFill>
                  <a:srgbClr val="F80000"/>
                </a:solidFill>
              </a:rPr>
              <a:t>min and max </a:t>
            </a:r>
            <a:r>
              <a:rPr lang="en-US" dirty="0" smtClean="0"/>
              <a:t>value or (2) to the given reference image band by band</a:t>
            </a:r>
          </a:p>
          <a:p>
            <a:r>
              <a:rPr lang="en-US" b="1" dirty="0" smtClean="0"/>
              <a:t>Statistic Matching (Normalization)</a:t>
            </a:r>
          </a:p>
          <a:p>
            <a:pPr lvl="1"/>
            <a:r>
              <a:rPr lang="en-US" dirty="0" smtClean="0"/>
              <a:t> (1) to the given </a:t>
            </a:r>
            <a:r>
              <a:rPr lang="en-US" dirty="0" smtClean="0">
                <a:solidFill>
                  <a:srgbClr val="F80000"/>
                </a:solidFill>
              </a:rPr>
              <a:t>mean and std </a:t>
            </a:r>
            <a:r>
              <a:rPr lang="en-US" dirty="0" smtClean="0"/>
              <a:t>value or </a:t>
            </a:r>
          </a:p>
          <a:p>
            <a:pPr lvl="1"/>
            <a:r>
              <a:rPr lang="en-US" dirty="0" smtClean="0"/>
              <a:t> (2) to the given </a:t>
            </a:r>
            <a:r>
              <a:rPr lang="en-US" dirty="0" smtClean="0">
                <a:solidFill>
                  <a:srgbClr val="F80000"/>
                </a:solidFill>
              </a:rPr>
              <a:t>reference </a:t>
            </a:r>
            <a:r>
              <a:rPr lang="en-US" dirty="0" smtClean="0"/>
              <a:t>image band by band or</a:t>
            </a:r>
          </a:p>
          <a:p>
            <a:pPr lvl="1"/>
            <a:r>
              <a:rPr lang="en-US" dirty="0" smtClean="0"/>
              <a:t> (3) to use </a:t>
            </a:r>
            <a:r>
              <a:rPr lang="en-US" dirty="0" smtClean="0">
                <a:solidFill>
                  <a:srgbClr val="F80000"/>
                </a:solidFill>
              </a:rPr>
              <a:t>overlapping areas </a:t>
            </a:r>
            <a:r>
              <a:rPr lang="en-US" dirty="0" smtClean="0"/>
              <a:t>image by image and band by band</a:t>
            </a:r>
          </a:p>
          <a:p>
            <a:r>
              <a:rPr lang="en-US" b="1" dirty="0" smtClean="0"/>
              <a:t>Histogram Matching</a:t>
            </a:r>
          </a:p>
          <a:p>
            <a:pPr lvl="1"/>
            <a:r>
              <a:rPr lang="en-US" dirty="0" smtClean="0"/>
              <a:t> (1) to the given </a:t>
            </a:r>
            <a:r>
              <a:rPr lang="en-US" dirty="0" smtClean="0">
                <a:solidFill>
                  <a:srgbClr val="F80000"/>
                </a:solidFill>
              </a:rPr>
              <a:t>histogram </a:t>
            </a:r>
            <a:r>
              <a:rPr lang="en-US" dirty="0" smtClean="0"/>
              <a:t>or </a:t>
            </a:r>
          </a:p>
          <a:p>
            <a:pPr lvl="1"/>
            <a:r>
              <a:rPr lang="en-US" dirty="0" smtClean="0"/>
              <a:t> (2) to the given </a:t>
            </a:r>
            <a:r>
              <a:rPr lang="en-US" dirty="0" smtClean="0">
                <a:solidFill>
                  <a:srgbClr val="F80000"/>
                </a:solidFill>
              </a:rPr>
              <a:t>reference </a:t>
            </a:r>
            <a:r>
              <a:rPr lang="en-US" dirty="0" smtClean="0"/>
              <a:t>image band by band or </a:t>
            </a:r>
          </a:p>
          <a:p>
            <a:pPr lvl="1"/>
            <a:r>
              <a:rPr lang="en-US" dirty="0" smtClean="0"/>
              <a:t> (3) to use </a:t>
            </a:r>
            <a:r>
              <a:rPr lang="en-US" dirty="0" smtClean="0">
                <a:solidFill>
                  <a:srgbClr val="F80000"/>
                </a:solidFill>
              </a:rPr>
              <a:t>overlapping areas </a:t>
            </a:r>
            <a:r>
              <a:rPr lang="en-US" dirty="0" smtClean="0"/>
              <a:t>image by image and band by band</a:t>
            </a:r>
          </a:p>
          <a:p>
            <a:pPr lvl="1"/>
            <a:endParaRPr lang="en-US" dirty="0" smtClean="0"/>
          </a:p>
          <a:p>
            <a:pPr lvl="1"/>
            <a:endParaRPr lang="en-US" dirty="0" smtClean="0"/>
          </a:p>
          <a:p>
            <a:pPr lvl="2"/>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74</a:t>
            </a:fld>
            <a:endParaRPr lang="en-US" dirty="0"/>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Image Mosaic with Statistic Matching</a:t>
            </a:r>
            <a:endParaRPr lang="en-US" dirty="0"/>
          </a:p>
        </p:txBody>
      </p:sp>
      <p:pic>
        <p:nvPicPr>
          <p:cNvPr id="12" name="Content Placeholder 11" descr="cb_before_after_1.png"/>
          <p:cNvPicPr>
            <a:picLocks noGrp="1" noChangeAspect="1"/>
          </p:cNvPicPr>
          <p:nvPr>
            <p:ph idx="1"/>
          </p:nvPr>
        </p:nvPicPr>
        <p:blipFill>
          <a:blip r:embed="rId2" cstate="print"/>
          <a:srcRect l="-11259" r="-11259"/>
          <a:stretch>
            <a:fillRect/>
          </a:stretch>
        </p:blipFill>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75</a:t>
            </a:fld>
            <a:endParaRPr lang="en-US" dirty="0"/>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Image Mosaic with Statistic Matching</a:t>
            </a:r>
            <a:endParaRPr lang="en-US" dirty="0"/>
          </a:p>
        </p:txBody>
      </p:sp>
      <p:pic>
        <p:nvPicPr>
          <p:cNvPr id="12" name="Content Placeholder 11" descr="12.2_overlap_before_after_5_4_3_4_4229-4631.png"/>
          <p:cNvPicPr>
            <a:picLocks noGrp="1" noChangeAspect="1"/>
          </p:cNvPicPr>
          <p:nvPr>
            <p:ph idx="1"/>
          </p:nvPr>
        </p:nvPicPr>
        <p:blipFill>
          <a:blip r:embed="rId2" cstate="print"/>
          <a:srcRect l="-3102" r="-3102"/>
          <a:stretch>
            <a:fillRect/>
          </a:stretch>
        </p:blipFill>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76</a:t>
            </a:fld>
            <a:endParaRPr lang="en-US" dirty="0"/>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Image Mosaic with Statistic Matching</a:t>
            </a:r>
            <a:endParaRPr lang="en-US" dirty="0"/>
          </a:p>
        </p:txBody>
      </p:sp>
      <p:pic>
        <p:nvPicPr>
          <p:cNvPr id="9" name="Content Placeholder 8" descr="cb_before_after_3.png"/>
          <p:cNvPicPr>
            <a:picLocks noGrp="1" noChangeAspect="1"/>
          </p:cNvPicPr>
          <p:nvPr>
            <p:ph idx="1"/>
          </p:nvPr>
        </p:nvPicPr>
        <p:blipFill>
          <a:blip r:embed="rId2" cstate="print"/>
          <a:srcRect l="-23562" r="-23562"/>
          <a:stretch>
            <a:fillRect/>
          </a:stretch>
        </p:blipFill>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77</a:t>
            </a:fld>
            <a:endParaRPr lang="en-US" dirty="0"/>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Image Mosaic with Statistic Matching</a:t>
            </a:r>
            <a:endParaRPr lang="en-US" dirty="0"/>
          </a:p>
        </p:txBody>
      </p:sp>
      <p:pic>
        <p:nvPicPr>
          <p:cNvPr id="9" name="Content Placeholder 8" descr="12.2_overlap_before_after_5_4_3_west.png"/>
          <p:cNvPicPr>
            <a:picLocks noGrp="1" noChangeAspect="1"/>
          </p:cNvPicPr>
          <p:nvPr>
            <p:ph idx="1"/>
          </p:nvPr>
        </p:nvPicPr>
        <p:blipFill>
          <a:blip r:embed="rId2" cstate="print"/>
          <a:srcRect l="-42780" r="-42780"/>
          <a:stretch>
            <a:fillRect/>
          </a:stretch>
        </p:blipFill>
        <p:spPr/>
      </p:pic>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78</a:t>
            </a:fld>
            <a:endParaRPr lang="en-US" dirty="0"/>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Raster Algebra</a:t>
            </a:r>
          </a:p>
        </p:txBody>
      </p:sp>
      <p:sp>
        <p:nvSpPr>
          <p:cNvPr id="8" name="Content Placeholder 7"/>
          <p:cNvSpPr>
            <a:spLocks noGrp="1"/>
          </p:cNvSpPr>
          <p:nvPr>
            <p:ph idx="1"/>
          </p:nvPr>
        </p:nvSpPr>
        <p:spPr/>
        <p:txBody>
          <a:bodyPr/>
          <a:lstStyle/>
          <a:p>
            <a:r>
              <a:rPr lang="en-US" smtClean="0"/>
              <a:t>26 New Operators added to the Raster Algebra language</a:t>
            </a:r>
          </a:p>
          <a:p>
            <a:pPr lvl="1"/>
            <a:r>
              <a:rPr lang="en-US" smtClean="0"/>
              <a:t>conditionalExpr (same as if … then … else …)</a:t>
            </a:r>
          </a:p>
          <a:p>
            <a:pPr lvl="1"/>
            <a:r>
              <a:rPr lang="en-US" smtClean="0"/>
              <a:t>^ (i.e., XOR), % (i.e., MODULO), POWER, FACTORIAL</a:t>
            </a:r>
          </a:p>
          <a:p>
            <a:pPr lvl="1"/>
            <a:r>
              <a:rPr lang="en-US" smtClean="0"/>
              <a:t>Local statistic operators </a:t>
            </a:r>
          </a:p>
          <a:p>
            <a:pPr lvl="1"/>
            <a:r>
              <a:rPr lang="en-US" smtClean="0"/>
              <a:t>many others</a:t>
            </a:r>
          </a:p>
          <a:p>
            <a:r>
              <a:rPr lang="en-US" smtClean="0"/>
              <a:t>3 New Overlay Functions</a:t>
            </a:r>
          </a:p>
          <a:p>
            <a:pPr lvl="1"/>
            <a:r>
              <a:rPr lang="en-US" smtClean="0"/>
              <a:t>DIFF</a:t>
            </a:r>
          </a:p>
          <a:p>
            <a:pPr lvl="1"/>
            <a:r>
              <a:rPr lang="en-US" smtClean="0"/>
              <a:t>OVER</a:t>
            </a:r>
          </a:p>
          <a:p>
            <a:pPr lvl="1"/>
            <a:r>
              <a:rPr lang="en-US" smtClean="0"/>
              <a:t>STACK</a:t>
            </a:r>
            <a:endParaRPr lang="en-US" dirty="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79</a:t>
            </a:fld>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Indexes are now </a:t>
            </a:r>
            <a:r>
              <a:rPr lang="en-US" b="1" dirty="0" smtClean="0">
                <a:solidFill>
                  <a:srgbClr val="FF0000"/>
                </a:solidFill>
              </a:rPr>
              <a:t>OPTIONAL</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In 12.1 and before a spatial index is required to do any spatial query:</a:t>
            </a:r>
            <a:endParaRPr lang="en-US" dirty="0"/>
          </a:p>
          <a:p>
            <a:endParaRPr lang="en-US" dirty="0" smtClean="0"/>
          </a:p>
          <a:p>
            <a:r>
              <a:rPr lang="en-US" dirty="0" smtClean="0"/>
              <a:t>Since 12.2, spatial indexes are optional</a:t>
            </a:r>
          </a:p>
          <a:p>
            <a:r>
              <a:rPr lang="en-US" b="1" dirty="0" smtClean="0">
                <a:solidFill>
                  <a:srgbClr val="FF0000"/>
                </a:solidFill>
              </a:rPr>
              <a:t>BUT: A spatial index is still required for moderate to large tables for achieving acceptable performance!</a:t>
            </a:r>
          </a:p>
          <a:p>
            <a:r>
              <a:rPr lang="en-US" dirty="0" smtClean="0"/>
              <a:t>Not needed for very small tables (&lt; 200 rows)</a:t>
            </a:r>
          </a:p>
          <a:p>
            <a:endParaRPr lang="en-US" dirty="0"/>
          </a:p>
          <a:p>
            <a:endParaRPr lang="en-US" dirty="0" smtClean="0"/>
          </a:p>
          <a:p>
            <a:endParaRPr lang="en-US" dirty="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sp>
        <p:nvSpPr>
          <p:cNvPr id="9" name="TextBox 8"/>
          <p:cNvSpPr txBox="1"/>
          <p:nvPr/>
        </p:nvSpPr>
        <p:spPr>
          <a:xfrm>
            <a:off x="608012" y="1981200"/>
            <a:ext cx="11125200" cy="400110"/>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r>
              <a:rPr lang="en-US" sz="2000" dirty="0" smtClean="0">
                <a:solidFill>
                  <a:srgbClr val="424545"/>
                </a:solidFill>
                <a:latin typeface="Lucida Console"/>
                <a:cs typeface="Lucida Console"/>
              </a:rPr>
              <a:t>ORA-13226</a:t>
            </a:r>
            <a:r>
              <a:rPr lang="en-US" sz="2000" dirty="0">
                <a:solidFill>
                  <a:srgbClr val="424545"/>
                </a:solidFill>
                <a:latin typeface="Lucida Console"/>
                <a:cs typeface="Lucida Console"/>
              </a:rPr>
              <a:t>: interface not supported without a spatial </a:t>
            </a:r>
            <a:r>
              <a:rPr lang="en-US" sz="2000" dirty="0" smtClean="0">
                <a:solidFill>
                  <a:srgbClr val="424545"/>
                </a:solidFill>
                <a:latin typeface="Lucida Console"/>
                <a:cs typeface="Lucida Console"/>
              </a:rPr>
              <a:t>index</a:t>
            </a:r>
          </a:p>
        </p:txBody>
      </p:sp>
    </p:spTree>
    <p:extLst>
      <p:ext uri="{BB962C8B-B14F-4D97-AF65-F5344CB8AC3E}">
        <p14:creationId xmlns:p14="http://schemas.microsoft.com/office/powerpoint/2010/main" val="98327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80</a:t>
            </a:fld>
            <a:endParaRPr lang="en-US" dirty="0"/>
          </a:p>
        </p:txBody>
      </p:sp>
      <p:sp>
        <p:nvSpPr>
          <p:cNvPr id="7" name="Title 6"/>
          <p:cNvSpPr>
            <a:spLocks noGrp="1"/>
          </p:cNvSpPr>
          <p:nvPr>
            <p:ph type="title"/>
          </p:nvPr>
        </p:nvSpPr>
        <p:spPr/>
        <p:txBody>
          <a:bodyPr/>
          <a:lstStyle/>
          <a:p>
            <a:r>
              <a:rPr lang="en-US" dirty="0" smtClean="0"/>
              <a:t>Example – DIFF Operation</a:t>
            </a:r>
            <a:endParaRPr lang="en-US" dirty="0"/>
          </a:p>
        </p:txBody>
      </p:sp>
      <p:pic>
        <p:nvPicPr>
          <p:cNvPr id="8" name="Content Placeholder 9" descr="1.png"/>
          <p:cNvPicPr>
            <a:picLocks noChangeAspect="1"/>
          </p:cNvPicPr>
          <p:nvPr/>
        </p:nvPicPr>
        <p:blipFill>
          <a:blip r:embed="rId2" cstate="print"/>
          <a:stretch>
            <a:fillRect/>
          </a:stretch>
        </p:blipFill>
        <p:spPr>
          <a:xfrm>
            <a:off x="608011" y="2362200"/>
            <a:ext cx="3062594" cy="2362200"/>
          </a:xfrm>
          <a:prstGeom prst="rect">
            <a:avLst/>
          </a:prstGeom>
        </p:spPr>
      </p:pic>
      <p:pic>
        <p:nvPicPr>
          <p:cNvPr id="9" name="Picture 8" descr="2.png"/>
          <p:cNvPicPr>
            <a:picLocks noChangeAspect="1"/>
          </p:cNvPicPr>
          <p:nvPr/>
        </p:nvPicPr>
        <p:blipFill>
          <a:blip r:embed="rId3" cstate="print"/>
          <a:stretch>
            <a:fillRect/>
          </a:stretch>
        </p:blipFill>
        <p:spPr>
          <a:xfrm>
            <a:off x="4488318" y="2362200"/>
            <a:ext cx="3053894" cy="2362200"/>
          </a:xfrm>
          <a:prstGeom prst="rect">
            <a:avLst/>
          </a:prstGeom>
        </p:spPr>
      </p:pic>
      <p:pic>
        <p:nvPicPr>
          <p:cNvPr id="10" name="Picture 9" descr="1_diff_2-2.png"/>
          <p:cNvPicPr>
            <a:picLocks noChangeAspect="1"/>
          </p:cNvPicPr>
          <p:nvPr/>
        </p:nvPicPr>
        <p:blipFill>
          <a:blip r:embed="rId4" cstate="print"/>
          <a:stretch>
            <a:fillRect/>
          </a:stretch>
        </p:blipFill>
        <p:spPr>
          <a:xfrm>
            <a:off x="8284722" y="2339165"/>
            <a:ext cx="3143690" cy="2407933"/>
          </a:xfrm>
          <a:prstGeom prst="rect">
            <a:avLst/>
          </a:prstGeom>
        </p:spPr>
      </p:pic>
      <p:sp>
        <p:nvSpPr>
          <p:cNvPr id="11" name="TextBox 10"/>
          <p:cNvSpPr txBox="1"/>
          <p:nvPr/>
        </p:nvSpPr>
        <p:spPr>
          <a:xfrm>
            <a:off x="3666645" y="3429000"/>
            <a:ext cx="762000" cy="457200"/>
          </a:xfrm>
          <a:prstGeom prst="rect">
            <a:avLst/>
          </a:prstGeom>
          <a:noFill/>
        </p:spPr>
        <p:txBody>
          <a:bodyPr wrap="square" lIns="0" tIns="0" rIns="0" bIns="0" rtlCol="0">
            <a:noAutofit/>
          </a:bodyPr>
          <a:lstStyle/>
          <a:p>
            <a:pPr algn="ctr">
              <a:lnSpc>
                <a:spcPct val="90000"/>
              </a:lnSpc>
            </a:pPr>
            <a:r>
              <a:rPr lang="en-US" sz="2400" b="1" dirty="0" smtClean="0">
                <a:solidFill>
                  <a:schemeClr val="accent1"/>
                </a:solidFill>
              </a:rPr>
              <a:t>DIFF</a:t>
            </a:r>
            <a:endParaRPr lang="en-US" sz="2400" b="1" dirty="0">
              <a:solidFill>
                <a:schemeClr val="accent1"/>
              </a:solidFill>
            </a:endParaRPr>
          </a:p>
        </p:txBody>
      </p:sp>
      <p:sp>
        <p:nvSpPr>
          <p:cNvPr id="12" name="Right Arrow 11"/>
          <p:cNvSpPr/>
          <p:nvPr/>
        </p:nvSpPr>
        <p:spPr>
          <a:xfrm>
            <a:off x="7694612" y="3505200"/>
            <a:ext cx="457200" cy="228600"/>
          </a:xfrm>
          <a:prstGeom prst="rightArrow">
            <a:avLst/>
          </a:prstGeom>
          <a:solidFill>
            <a:srgbClr val="FF0000"/>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0000"/>
              </a:solidFill>
            </a:endParaRPr>
          </a:p>
        </p:txBody>
      </p:sp>
      <p:sp>
        <p:nvSpPr>
          <p:cNvPr id="13" name="TextBox 12"/>
          <p:cNvSpPr txBox="1"/>
          <p:nvPr/>
        </p:nvSpPr>
        <p:spPr>
          <a:xfrm>
            <a:off x="1293812" y="4800600"/>
            <a:ext cx="1600200" cy="457200"/>
          </a:xfrm>
          <a:prstGeom prst="rect">
            <a:avLst/>
          </a:prstGeom>
          <a:noFill/>
        </p:spPr>
        <p:txBody>
          <a:bodyPr wrap="square" lIns="0" tIns="0" rIns="0" bIns="0" rtlCol="0">
            <a:noAutofit/>
          </a:bodyPr>
          <a:lstStyle/>
          <a:p>
            <a:pPr>
              <a:lnSpc>
                <a:spcPct val="90000"/>
              </a:lnSpc>
            </a:pPr>
            <a:r>
              <a:rPr lang="en-US" dirty="0" smtClean="0"/>
              <a:t>Original Image</a:t>
            </a:r>
            <a:endParaRPr lang="en-US" dirty="0"/>
          </a:p>
        </p:txBody>
      </p:sp>
      <p:sp>
        <p:nvSpPr>
          <p:cNvPr id="14" name="TextBox 13"/>
          <p:cNvSpPr txBox="1"/>
          <p:nvPr/>
        </p:nvSpPr>
        <p:spPr>
          <a:xfrm>
            <a:off x="4951412" y="4800600"/>
            <a:ext cx="2209800" cy="457200"/>
          </a:xfrm>
          <a:prstGeom prst="rect">
            <a:avLst/>
          </a:prstGeom>
          <a:noFill/>
        </p:spPr>
        <p:txBody>
          <a:bodyPr wrap="square" lIns="0" tIns="0" rIns="0" bIns="0" rtlCol="0">
            <a:noAutofit/>
          </a:bodyPr>
          <a:lstStyle/>
          <a:p>
            <a:pPr>
              <a:lnSpc>
                <a:spcPct val="90000"/>
              </a:lnSpc>
            </a:pPr>
            <a:r>
              <a:rPr lang="en-US" dirty="0" smtClean="0"/>
              <a:t>Tree-removed Image</a:t>
            </a:r>
            <a:endParaRPr lang="en-US" dirty="0"/>
          </a:p>
        </p:txBody>
      </p:sp>
      <p:sp>
        <p:nvSpPr>
          <p:cNvPr id="15" name="TextBox 14"/>
          <p:cNvSpPr txBox="1"/>
          <p:nvPr/>
        </p:nvSpPr>
        <p:spPr>
          <a:xfrm>
            <a:off x="9066212" y="4800600"/>
            <a:ext cx="1905000" cy="457200"/>
          </a:xfrm>
          <a:prstGeom prst="rect">
            <a:avLst/>
          </a:prstGeom>
          <a:noFill/>
        </p:spPr>
        <p:txBody>
          <a:bodyPr wrap="square" lIns="0" tIns="0" rIns="0" bIns="0" rtlCol="0">
            <a:noAutofit/>
          </a:bodyPr>
          <a:lstStyle/>
          <a:p>
            <a:pPr>
              <a:lnSpc>
                <a:spcPct val="90000"/>
              </a:lnSpc>
            </a:pPr>
            <a:r>
              <a:rPr lang="en-US" dirty="0" smtClean="0"/>
              <a:t>Tree-only Image</a:t>
            </a:r>
            <a:endParaRPr lang="en-US" dirty="0"/>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Raster Algebra</a:t>
            </a:r>
          </a:p>
        </p:txBody>
      </p:sp>
      <p:sp>
        <p:nvSpPr>
          <p:cNvPr id="8" name="Content Placeholder 7"/>
          <p:cNvSpPr>
            <a:spLocks noGrp="1"/>
          </p:cNvSpPr>
          <p:nvPr>
            <p:ph idx="1"/>
          </p:nvPr>
        </p:nvSpPr>
        <p:spPr/>
        <p:txBody>
          <a:bodyPr/>
          <a:lstStyle/>
          <a:p>
            <a:r>
              <a:rPr lang="en-US" dirty="0" smtClean="0"/>
              <a:t>Can use </a:t>
            </a:r>
            <a:r>
              <a:rPr lang="en-US" b="1" dirty="0" smtClean="0"/>
              <a:t>any number</a:t>
            </a:r>
            <a:r>
              <a:rPr lang="en-US" dirty="0" smtClean="0"/>
              <a:t> of </a:t>
            </a:r>
            <a:r>
              <a:rPr lang="en-US" dirty="0" err="1" smtClean="0"/>
              <a:t>GeoRaster</a:t>
            </a:r>
            <a:r>
              <a:rPr lang="en-US" dirty="0" smtClean="0"/>
              <a:t> objects in Raster Algebra</a:t>
            </a:r>
          </a:p>
          <a:p>
            <a:pPr lvl="1"/>
            <a:r>
              <a:rPr lang="en-US" dirty="0" smtClean="0"/>
              <a:t>Was limited to 8 raster objects</a:t>
            </a:r>
          </a:p>
          <a:p>
            <a:r>
              <a:rPr lang="en-US" dirty="0" smtClean="0"/>
              <a:t>Support </a:t>
            </a:r>
            <a:r>
              <a:rPr lang="en-US" b="1" dirty="0" smtClean="0"/>
              <a:t>sub-cell </a:t>
            </a:r>
            <a:r>
              <a:rPr lang="en-US" dirty="0" smtClean="0"/>
              <a:t>statistic mean (average) analysis </a:t>
            </a:r>
          </a:p>
          <a:p>
            <a:pPr lvl="1"/>
            <a:r>
              <a:rPr lang="en-US" dirty="0" smtClean="0"/>
              <a:t>Area weighted average based on intersection of irregular query boundary with cells</a:t>
            </a:r>
          </a:p>
          <a:p>
            <a:pPr lvl="1"/>
            <a:r>
              <a:rPr lang="en-US" dirty="0" smtClean="0"/>
              <a:t>For DEM, precision farming, climate modeling, low-resolution image analysis etc.</a:t>
            </a:r>
          </a:p>
          <a:p>
            <a:r>
              <a:rPr lang="en-US" b="1" dirty="0" smtClean="0"/>
              <a:t>Parallelized </a:t>
            </a:r>
            <a:r>
              <a:rPr lang="en-US" dirty="0" smtClean="0"/>
              <a:t>all statistic generation functions</a:t>
            </a:r>
          </a:p>
          <a:p>
            <a:pPr lvl="1"/>
            <a:r>
              <a:rPr lang="en-US" dirty="0" smtClean="0"/>
              <a:t>min, max, mean, median, mode, std</a:t>
            </a: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81</a:t>
            </a:fld>
            <a:endParaRPr lang="en-US" dirty="0"/>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t>
            </a:r>
            <a:r>
              <a:rPr lang="en-US" dirty="0" err="1" smtClean="0"/>
              <a:t>Georaster</a:t>
            </a:r>
            <a:r>
              <a:rPr lang="en-US" dirty="0" smtClean="0"/>
              <a:t> Functions (SDO_GEOR)</a:t>
            </a:r>
          </a:p>
        </p:txBody>
      </p:sp>
      <p:sp>
        <p:nvSpPr>
          <p:cNvPr id="8" name="Content Placeholder 7"/>
          <p:cNvSpPr>
            <a:spLocks noGrp="1"/>
          </p:cNvSpPr>
          <p:nvPr>
            <p:ph idx="1"/>
          </p:nvPr>
        </p:nvSpPr>
        <p:spPr>
          <a:xfrm>
            <a:off x="531151" y="1524000"/>
            <a:ext cx="11126522" cy="4648199"/>
          </a:xfrm>
        </p:spPr>
        <p:txBody>
          <a:bodyPr/>
          <a:lstStyle/>
          <a:p>
            <a:r>
              <a:rPr lang="en-US" dirty="0" smtClean="0"/>
              <a:t>New functions for cell-level access</a:t>
            </a:r>
          </a:p>
          <a:p>
            <a:pPr lvl="1"/>
            <a:r>
              <a:rPr lang="en-US" b="1" dirty="0" err="1" smtClean="0"/>
              <a:t>getCellValue</a:t>
            </a:r>
            <a:r>
              <a:rPr lang="en-US" b="1" dirty="0" err="1" smtClean="0">
                <a:solidFill>
                  <a:srgbClr val="F80000"/>
                </a:solidFill>
              </a:rPr>
              <a:t>s</a:t>
            </a:r>
            <a:r>
              <a:rPr lang="en-US" dirty="0" smtClean="0"/>
              <a:t>, </a:t>
            </a:r>
            <a:r>
              <a:rPr lang="en-US" b="1" dirty="0" err="1" smtClean="0"/>
              <a:t>evaluateDouble</a:t>
            </a:r>
            <a:r>
              <a:rPr lang="en-US" b="1" dirty="0" err="1" smtClean="0">
                <a:solidFill>
                  <a:srgbClr val="F80000"/>
                </a:solidFill>
              </a:rPr>
              <a:t>s</a:t>
            </a:r>
            <a:r>
              <a:rPr lang="en-US" dirty="0" smtClean="0"/>
              <a:t>, </a:t>
            </a:r>
            <a:r>
              <a:rPr lang="en-US" b="1" dirty="0" err="1" smtClean="0"/>
              <a:t>changeCellvalue</a:t>
            </a:r>
            <a:r>
              <a:rPr lang="en-US" b="1" dirty="0" err="1" smtClean="0">
                <a:solidFill>
                  <a:srgbClr val="F80000"/>
                </a:solidFill>
              </a:rPr>
              <a:t>s</a:t>
            </a:r>
            <a:r>
              <a:rPr lang="en-US" b="1" dirty="0" smtClean="0"/>
              <a:t>, </a:t>
            </a:r>
            <a:r>
              <a:rPr lang="en-US" b="1" dirty="0" err="1" smtClean="0"/>
              <a:t>getBitmapMaskValue</a:t>
            </a:r>
            <a:r>
              <a:rPr lang="en-US" b="1" dirty="0" err="1" smtClean="0">
                <a:solidFill>
                  <a:srgbClr val="F80000"/>
                </a:solidFill>
              </a:rPr>
              <a:t>s</a:t>
            </a:r>
            <a:r>
              <a:rPr lang="en-US" b="1" dirty="0" smtClean="0"/>
              <a:t> </a:t>
            </a:r>
            <a:endParaRPr lang="en-US" dirty="0" smtClean="0"/>
          </a:p>
          <a:p>
            <a:pPr lvl="1"/>
            <a:r>
              <a:rPr lang="en-US" dirty="0" smtClean="0"/>
              <a:t>Allow multiple points access in one function call</a:t>
            </a:r>
          </a:p>
          <a:p>
            <a:r>
              <a:rPr lang="en-US" b="1" dirty="0" err="1" smtClean="0"/>
              <a:t>getRasterSubset</a:t>
            </a:r>
            <a:r>
              <a:rPr lang="en-US" b="1" dirty="0" smtClean="0"/>
              <a:t> </a:t>
            </a:r>
            <a:r>
              <a:rPr lang="en-US" dirty="0" smtClean="0"/>
              <a:t>can return cell values in </a:t>
            </a:r>
            <a:r>
              <a:rPr lang="en-US" b="1" dirty="0" smtClean="0"/>
              <a:t>array </a:t>
            </a:r>
            <a:r>
              <a:rPr lang="en-US" dirty="0" smtClean="0"/>
              <a:t>directly</a:t>
            </a:r>
          </a:p>
          <a:p>
            <a:pPr lvl="1"/>
            <a:r>
              <a:rPr lang="en-US" dirty="0" smtClean="0"/>
              <a:t>Simplify development and improve query performance</a:t>
            </a:r>
          </a:p>
          <a:p>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82</a:t>
            </a:fld>
            <a:endParaRPr lang="en-US" dirty="0"/>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t>
            </a:r>
            <a:r>
              <a:rPr lang="en-US" dirty="0" err="1" smtClean="0"/>
              <a:t>Georaster</a:t>
            </a:r>
            <a:r>
              <a:rPr lang="en-US" dirty="0" smtClean="0"/>
              <a:t> Functions (SDO_GEOR)</a:t>
            </a:r>
          </a:p>
        </p:txBody>
      </p:sp>
      <p:sp>
        <p:nvSpPr>
          <p:cNvPr id="8" name="Content Placeholder 7"/>
          <p:cNvSpPr>
            <a:spLocks noGrp="1"/>
          </p:cNvSpPr>
          <p:nvPr>
            <p:ph idx="1"/>
          </p:nvPr>
        </p:nvSpPr>
        <p:spPr>
          <a:xfrm>
            <a:off x="531151" y="1524000"/>
            <a:ext cx="11126522" cy="4648199"/>
          </a:xfrm>
        </p:spPr>
        <p:txBody>
          <a:bodyPr/>
          <a:lstStyle/>
          <a:p>
            <a:r>
              <a:rPr lang="en-US" dirty="0" smtClean="0"/>
              <a:t>DEM based 3D </a:t>
            </a:r>
            <a:r>
              <a:rPr lang="en-US" b="1" dirty="0" smtClean="0"/>
              <a:t>surface area computation </a:t>
            </a:r>
            <a:r>
              <a:rPr lang="en-US" dirty="0" smtClean="0"/>
              <a:t>with parallelism (using 3D triangles)</a:t>
            </a:r>
          </a:p>
          <a:p>
            <a:r>
              <a:rPr lang="en-US" b="1" dirty="0" err="1" smtClean="0"/>
              <a:t>generateBitmapPyramid</a:t>
            </a:r>
            <a:r>
              <a:rPr lang="en-US" b="1" dirty="0" smtClean="0"/>
              <a:t> </a:t>
            </a:r>
            <a:r>
              <a:rPr lang="en-US" dirty="0" smtClean="0"/>
              <a:t>(needed to run provided scripts)</a:t>
            </a:r>
          </a:p>
          <a:p>
            <a:r>
              <a:rPr lang="en-US" dirty="0" smtClean="0"/>
              <a:t>Area weighted </a:t>
            </a:r>
            <a:r>
              <a:rPr lang="en-US" b="1" dirty="0" smtClean="0"/>
              <a:t>sub-cell statistic average/mean </a:t>
            </a:r>
            <a:r>
              <a:rPr lang="en-US" dirty="0" smtClean="0"/>
              <a:t>analysis</a:t>
            </a:r>
          </a:p>
          <a:p>
            <a:r>
              <a:rPr lang="en-US" b="1" dirty="0" smtClean="0"/>
              <a:t>Color ramping </a:t>
            </a:r>
            <a:r>
              <a:rPr lang="en-US" dirty="0" smtClean="0"/>
              <a:t>functions to automatically generate </a:t>
            </a:r>
            <a:r>
              <a:rPr lang="en-US" dirty="0" err="1" smtClean="0"/>
              <a:t>colormaps</a:t>
            </a:r>
            <a:r>
              <a:rPr lang="en-US" dirty="0" smtClean="0"/>
              <a:t> for grids or images</a:t>
            </a:r>
          </a:p>
          <a:p>
            <a:r>
              <a:rPr lang="en-US" dirty="0" smtClean="0"/>
              <a:t>Raster </a:t>
            </a:r>
            <a:r>
              <a:rPr lang="en-US" b="1" dirty="0" smtClean="0"/>
              <a:t>warping </a:t>
            </a:r>
            <a:r>
              <a:rPr lang="en-US" dirty="0" smtClean="0"/>
              <a:t>function</a:t>
            </a: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83</a:t>
            </a:fld>
            <a:endParaRPr lang="en-US" dirty="0"/>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84</a:t>
            </a:fld>
            <a:endParaRPr lang="en-US" dirty="0"/>
          </a:p>
        </p:txBody>
      </p:sp>
      <p:sp>
        <p:nvSpPr>
          <p:cNvPr id="7" name="Title 6"/>
          <p:cNvSpPr>
            <a:spLocks noGrp="1"/>
          </p:cNvSpPr>
          <p:nvPr>
            <p:ph type="title"/>
          </p:nvPr>
        </p:nvSpPr>
        <p:spPr/>
        <p:txBody>
          <a:bodyPr/>
          <a:lstStyle/>
          <a:p>
            <a:r>
              <a:rPr lang="en-US" smtClean="0"/>
              <a:t>Example – Color Ramping</a:t>
            </a:r>
            <a:endParaRPr lang="en-US" dirty="0" smtClean="0"/>
          </a:p>
        </p:txBody>
      </p:sp>
      <p:pic>
        <p:nvPicPr>
          <p:cNvPr id="10" name="Content Placeholder 9" descr="fdifijff.png"/>
          <p:cNvPicPr>
            <a:picLocks noGrp="1" noChangeAspect="1"/>
          </p:cNvPicPr>
          <p:nvPr>
            <p:ph idx="4294967295"/>
          </p:nvPr>
        </p:nvPicPr>
        <p:blipFill>
          <a:blip r:embed="rId2" cstate="print"/>
          <a:stretch>
            <a:fillRect/>
          </a:stretch>
        </p:blipFill>
        <p:spPr>
          <a:xfrm>
            <a:off x="6551612" y="1600200"/>
            <a:ext cx="4656137" cy="4191000"/>
          </a:xfrm>
        </p:spPr>
      </p:pic>
      <p:pic>
        <p:nvPicPr>
          <p:cNvPr id="11" name="Picture 10" descr="cdecfhcg.png"/>
          <p:cNvPicPr>
            <a:picLocks noChangeAspect="1"/>
          </p:cNvPicPr>
          <p:nvPr/>
        </p:nvPicPr>
        <p:blipFill>
          <a:blip r:embed="rId3" cstate="print"/>
          <a:stretch>
            <a:fillRect/>
          </a:stretch>
        </p:blipFill>
        <p:spPr>
          <a:xfrm>
            <a:off x="844581" y="1600200"/>
            <a:ext cx="4640231" cy="4191000"/>
          </a:xfrm>
          <a:prstGeom prst="rect">
            <a:avLst/>
          </a:prstGeom>
        </p:spPr>
      </p:pic>
      <p:sp>
        <p:nvSpPr>
          <p:cNvPr id="12" name="Right Arrow 11"/>
          <p:cNvSpPr/>
          <p:nvPr/>
        </p:nvSpPr>
        <p:spPr>
          <a:xfrm>
            <a:off x="5789612" y="3581400"/>
            <a:ext cx="457200" cy="228600"/>
          </a:xfrm>
          <a:prstGeom prst="rightArrow">
            <a:avLst/>
          </a:prstGeom>
          <a:solidFill>
            <a:srgbClr val="FF0000"/>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0000"/>
              </a:solidFill>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Example – generateBitmapPyramid</a:t>
            </a:r>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85</a:t>
            </a:fld>
            <a:endParaRPr lang="en-US" dirty="0"/>
          </a:p>
        </p:txBody>
      </p:sp>
      <p:pic>
        <p:nvPicPr>
          <p:cNvPr id="9" name="Picture 2"/>
          <p:cNvPicPr>
            <a:picLocks noChangeAspect="1" noChangeArrowheads="1"/>
          </p:cNvPicPr>
          <p:nvPr/>
        </p:nvPicPr>
        <p:blipFill>
          <a:blip r:embed="rId2" cstate="print"/>
          <a:srcRect/>
          <a:stretch>
            <a:fillRect/>
          </a:stretch>
        </p:blipFill>
        <p:spPr bwMode="auto">
          <a:xfrm>
            <a:off x="912812" y="1655820"/>
            <a:ext cx="4114800" cy="3754380"/>
          </a:xfrm>
          <a:prstGeom prst="rect">
            <a:avLst/>
          </a:prstGeom>
          <a:noFill/>
          <a:ln w="9525">
            <a:solidFill>
              <a:schemeClr val="tx1"/>
            </a:solidFill>
            <a:miter lim="800000"/>
            <a:headEnd/>
            <a:tailEnd/>
          </a:ln>
        </p:spPr>
      </p:pic>
      <p:pic>
        <p:nvPicPr>
          <p:cNvPr id="13" name="Picture 3"/>
          <p:cNvPicPr>
            <a:picLocks noChangeAspect="1" noChangeArrowheads="1"/>
          </p:cNvPicPr>
          <p:nvPr/>
        </p:nvPicPr>
        <p:blipFill>
          <a:blip r:embed="rId3" cstate="print"/>
          <a:srcRect/>
          <a:stretch>
            <a:fillRect/>
          </a:stretch>
        </p:blipFill>
        <p:spPr bwMode="auto">
          <a:xfrm>
            <a:off x="6323012" y="1644110"/>
            <a:ext cx="4114800" cy="3766090"/>
          </a:xfrm>
          <a:prstGeom prst="rect">
            <a:avLst/>
          </a:prstGeom>
          <a:noFill/>
          <a:ln w="9525">
            <a:solidFill>
              <a:schemeClr val="tx1"/>
            </a:solidFill>
            <a:miter lim="800000"/>
            <a:headEnd/>
            <a:tailEnd/>
          </a:ln>
        </p:spPr>
      </p:pic>
      <p:sp>
        <p:nvSpPr>
          <p:cNvPr id="14" name="TextBox 13"/>
          <p:cNvSpPr txBox="1"/>
          <p:nvPr/>
        </p:nvSpPr>
        <p:spPr>
          <a:xfrm>
            <a:off x="1325152" y="5430053"/>
            <a:ext cx="4921660" cy="589747"/>
          </a:xfrm>
          <a:prstGeom prst="rect">
            <a:avLst/>
          </a:prstGeom>
          <a:noFill/>
        </p:spPr>
        <p:txBody>
          <a:bodyPr wrap="square" rtlCol="0">
            <a:spAutoFit/>
          </a:bodyPr>
          <a:lstStyle/>
          <a:p>
            <a:pPr algn="ctr"/>
            <a:r>
              <a:rPr lang="en-US" sz="1600" b="1" dirty="0" smtClean="0"/>
              <a:t>Old Pyramid</a:t>
            </a:r>
          </a:p>
          <a:p>
            <a:pPr algn="ctr"/>
            <a:r>
              <a:rPr lang="en-US" sz="1600" b="1" dirty="0" smtClean="0"/>
              <a:t>(with missing and dash lines)</a:t>
            </a:r>
          </a:p>
        </p:txBody>
      </p:sp>
      <p:sp>
        <p:nvSpPr>
          <p:cNvPr id="15" name="TextBox 14"/>
          <p:cNvSpPr txBox="1"/>
          <p:nvPr/>
        </p:nvSpPr>
        <p:spPr>
          <a:xfrm>
            <a:off x="6551612" y="5430053"/>
            <a:ext cx="3837829" cy="589747"/>
          </a:xfrm>
          <a:prstGeom prst="rect">
            <a:avLst/>
          </a:prstGeom>
          <a:noFill/>
        </p:spPr>
        <p:txBody>
          <a:bodyPr wrap="square" rtlCol="0">
            <a:spAutoFit/>
          </a:bodyPr>
          <a:lstStyle/>
          <a:p>
            <a:pPr algn="ctr"/>
            <a:r>
              <a:rPr lang="en-US" sz="1600" b="1" dirty="0" smtClean="0"/>
              <a:t>New Pyramid</a:t>
            </a:r>
          </a:p>
          <a:p>
            <a:pPr algn="ctr"/>
            <a:r>
              <a:rPr lang="en-US" sz="1600" b="1" dirty="0" smtClean="0"/>
              <a:t>(no dash lines)</a:t>
            </a:r>
          </a:p>
        </p:txBody>
      </p:sp>
      <p:sp>
        <p:nvSpPr>
          <p:cNvPr id="16" name="TextBox 15"/>
          <p:cNvSpPr txBox="1"/>
          <p:nvPr/>
        </p:nvSpPr>
        <p:spPr>
          <a:xfrm>
            <a:off x="2970212" y="6014206"/>
            <a:ext cx="6221244" cy="310394"/>
          </a:xfrm>
          <a:prstGeom prst="rect">
            <a:avLst/>
          </a:prstGeom>
          <a:noFill/>
        </p:spPr>
        <p:txBody>
          <a:bodyPr wrap="square" rtlCol="0">
            <a:spAutoFit/>
          </a:bodyPr>
          <a:lstStyle/>
          <a:p>
            <a:pPr algn="ctr"/>
            <a:r>
              <a:rPr lang="en-US" sz="1400" dirty="0" smtClean="0"/>
              <a:t>(Map Data Courtesy of </a:t>
            </a:r>
            <a:r>
              <a:rPr lang="en-US" sz="1400" dirty="0" err="1" smtClean="0"/>
              <a:t>G.ON</a:t>
            </a:r>
            <a:r>
              <a:rPr lang="en-US" sz="1400" dirty="0" smtClean="0"/>
              <a:t>)</a:t>
            </a: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t>
            </a:r>
            <a:r>
              <a:rPr lang="en-US" dirty="0" err="1" smtClean="0"/>
              <a:t>Georaster</a:t>
            </a:r>
            <a:r>
              <a:rPr lang="en-US" dirty="0" smtClean="0"/>
              <a:t> Functions Performance</a:t>
            </a:r>
          </a:p>
        </p:txBody>
      </p:sp>
      <p:sp>
        <p:nvSpPr>
          <p:cNvPr id="8" name="Content Placeholder 7"/>
          <p:cNvSpPr>
            <a:spLocks noGrp="1"/>
          </p:cNvSpPr>
          <p:nvPr>
            <p:ph idx="1"/>
          </p:nvPr>
        </p:nvSpPr>
        <p:spPr/>
        <p:txBody>
          <a:bodyPr/>
          <a:lstStyle/>
          <a:p>
            <a:r>
              <a:rPr lang="en-US" b="1" dirty="0" smtClean="0"/>
              <a:t>Memory control </a:t>
            </a:r>
            <a:r>
              <a:rPr lang="en-US" dirty="0" smtClean="0"/>
              <a:t>functions </a:t>
            </a:r>
          </a:p>
          <a:p>
            <a:pPr lvl="1"/>
            <a:r>
              <a:rPr lang="en-US" dirty="0" smtClean="0"/>
              <a:t>Enable users to control how much memory to use</a:t>
            </a:r>
          </a:p>
          <a:p>
            <a:pPr lvl="1"/>
            <a:r>
              <a:rPr lang="en-US" dirty="0" smtClean="0"/>
              <a:t>Allows bigger memory usage</a:t>
            </a:r>
          </a:p>
          <a:p>
            <a:pPr lvl="1"/>
            <a:r>
              <a:rPr lang="en-US" dirty="0" smtClean="0"/>
              <a:t>Improve performance of all </a:t>
            </a:r>
            <a:r>
              <a:rPr lang="en-US" dirty="0" err="1" smtClean="0"/>
              <a:t>GeoRaster</a:t>
            </a:r>
            <a:r>
              <a:rPr lang="en-US" dirty="0" smtClean="0"/>
              <a:t> operations by limiting I/O overhead. </a:t>
            </a:r>
          </a:p>
          <a:p>
            <a:r>
              <a:rPr lang="en-US" dirty="0" smtClean="0"/>
              <a:t>More </a:t>
            </a:r>
            <a:r>
              <a:rPr lang="en-US" b="1" dirty="0" smtClean="0"/>
              <a:t>parallelism</a:t>
            </a:r>
          </a:p>
          <a:p>
            <a:pPr lvl="1"/>
            <a:r>
              <a:rPr lang="en-US" dirty="0" smtClean="0"/>
              <a:t>Rectification, compression, statistics generation</a:t>
            </a:r>
          </a:p>
          <a:p>
            <a:r>
              <a:rPr lang="en-US" dirty="0" smtClean="0"/>
              <a:t>Internal “</a:t>
            </a:r>
            <a:r>
              <a:rPr lang="en-US" dirty="0" err="1" smtClean="0"/>
              <a:t>sysdata</a:t>
            </a:r>
            <a:r>
              <a:rPr lang="en-US" dirty="0" smtClean="0"/>
              <a:t>” </a:t>
            </a:r>
            <a:r>
              <a:rPr lang="en-US" b="1" dirty="0" smtClean="0"/>
              <a:t>caching </a:t>
            </a:r>
          </a:p>
          <a:p>
            <a:pPr lvl="1"/>
            <a:r>
              <a:rPr lang="en-US" dirty="0" smtClean="0"/>
              <a:t>Improves performance of repeated calls of simple access functions on same raster </a:t>
            </a:r>
          </a:p>
          <a:p>
            <a:pPr lvl="1"/>
            <a:r>
              <a:rPr lang="en-US" dirty="0" smtClean="0"/>
              <a:t>Example: repeated calls of </a:t>
            </a:r>
            <a:r>
              <a:rPr lang="en-US" b="1" dirty="0" err="1" smtClean="0"/>
              <a:t>getCellValue</a:t>
            </a:r>
            <a:r>
              <a:rPr lang="en-US" b="1" dirty="0" smtClean="0"/>
              <a:t> </a:t>
            </a:r>
            <a:r>
              <a:rPr lang="en-US" dirty="0" smtClean="0"/>
              <a:t>and </a:t>
            </a:r>
            <a:r>
              <a:rPr lang="en-US" b="1" dirty="0" err="1" smtClean="0"/>
              <a:t>changeCellValue</a:t>
            </a:r>
            <a:r>
              <a:rPr lang="en-US" b="1" dirty="0" smtClean="0"/>
              <a:t> </a:t>
            </a:r>
            <a:r>
              <a:rPr lang="en-US" dirty="0" smtClean="0"/>
              <a:t>by about 30%.</a:t>
            </a:r>
          </a:p>
          <a:p>
            <a:pPr lvl="1"/>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86</a:t>
            </a:fld>
            <a:endParaRPr lang="en-US" dirty="0"/>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 API</a:t>
            </a:r>
          </a:p>
        </p:txBody>
      </p:sp>
      <p:sp>
        <p:nvSpPr>
          <p:cNvPr id="8" name="Content Placeholder 7"/>
          <p:cNvSpPr>
            <a:spLocks noGrp="1"/>
          </p:cNvSpPr>
          <p:nvPr>
            <p:ph idx="1"/>
          </p:nvPr>
        </p:nvSpPr>
        <p:spPr/>
        <p:txBody>
          <a:bodyPr/>
          <a:lstStyle/>
          <a:p>
            <a:r>
              <a:rPr lang="en-US" dirty="0" smtClean="0"/>
              <a:t>New Virtual Mosaic API</a:t>
            </a:r>
          </a:p>
          <a:p>
            <a:r>
              <a:rPr lang="en-US" dirty="0" smtClean="0"/>
              <a:t>Speeds up integration</a:t>
            </a:r>
          </a:p>
          <a:p>
            <a:r>
              <a:rPr lang="en-US" dirty="0" smtClean="0"/>
              <a:t>Used by </a:t>
            </a:r>
            <a:r>
              <a:rPr lang="en-US" dirty="0" err="1" smtClean="0"/>
              <a:t>MapViewer</a:t>
            </a:r>
            <a:endParaRPr lang="en-US" dirty="0" smtClean="0"/>
          </a:p>
          <a:p>
            <a:pPr lvl="1"/>
            <a:r>
              <a:rPr lang="en-US" dirty="0" smtClean="0"/>
              <a:t>New Virtual Mosaic theme</a:t>
            </a:r>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87</a:t>
            </a:fld>
            <a:endParaRPr lang="en-US" dirty="0"/>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Viewer and ETL</a:t>
            </a:r>
            <a:endParaRPr lang="en-US" dirty="0" smtClean="0"/>
          </a:p>
        </p:txBody>
      </p:sp>
      <p:sp>
        <p:nvSpPr>
          <p:cNvPr id="8" name="Content Placeholder 7"/>
          <p:cNvSpPr>
            <a:spLocks noGrp="1"/>
          </p:cNvSpPr>
          <p:nvPr>
            <p:ph idx="1"/>
          </p:nvPr>
        </p:nvSpPr>
        <p:spPr/>
        <p:txBody>
          <a:bodyPr/>
          <a:lstStyle/>
          <a:p>
            <a:r>
              <a:rPr lang="en-US" dirty="0" smtClean="0"/>
              <a:t>Single integrated tool</a:t>
            </a:r>
          </a:p>
          <a:p>
            <a:pPr lvl="1"/>
            <a:r>
              <a:rPr lang="en-US" dirty="0" smtClean="0"/>
              <a:t>ETL and Viewer</a:t>
            </a:r>
          </a:p>
          <a:p>
            <a:r>
              <a:rPr lang="en-US" dirty="0" smtClean="0"/>
              <a:t>Virtual Mosaic display is significantly enhanced</a:t>
            </a:r>
          </a:p>
          <a:p>
            <a:r>
              <a:rPr lang="en-US" dirty="0" smtClean="0"/>
              <a:t>New GUI to automate some SQL tasks:</a:t>
            </a:r>
          </a:p>
          <a:p>
            <a:pPr lvl="1"/>
            <a:r>
              <a:rPr lang="en-US" dirty="0" smtClean="0"/>
              <a:t>Creating </a:t>
            </a:r>
            <a:r>
              <a:rPr lang="en-US" dirty="0" err="1" smtClean="0"/>
              <a:t>GeoRaster</a:t>
            </a:r>
            <a:r>
              <a:rPr lang="en-US" dirty="0" smtClean="0"/>
              <a:t> tables </a:t>
            </a:r>
          </a:p>
          <a:p>
            <a:pPr lvl="1"/>
            <a:r>
              <a:rPr lang="en-US" dirty="0" smtClean="0"/>
              <a:t>Generating pyramids</a:t>
            </a:r>
          </a:p>
          <a:p>
            <a:pPr lvl="1"/>
            <a:r>
              <a:rPr lang="en-US" dirty="0" smtClean="0"/>
              <a:t>Rectifying images</a:t>
            </a:r>
          </a:p>
          <a:p>
            <a:pPr lvl="1"/>
            <a:r>
              <a:rPr lang="en-US" dirty="0" smtClean="0"/>
              <a:t>…</a:t>
            </a:r>
          </a:p>
          <a:p>
            <a:pPr lvl="1"/>
            <a:endParaRPr lang="en-US" dirty="0" smtClean="0"/>
          </a:p>
          <a:p>
            <a:pPr lvl="1"/>
            <a:endParaRPr lang="en-US" dirty="0" smtClean="0"/>
          </a:p>
        </p:txBody>
      </p:sp>
      <p:sp>
        <p:nvSpPr>
          <p:cNvPr id="5" name="Footer Placeholder 4"/>
          <p:cNvSpPr>
            <a:spLocks noGrp="1"/>
          </p:cNvSpPr>
          <p:nvPr>
            <p:ph type="ftr" sz="quarter" idx="11"/>
          </p:nvPr>
        </p:nvSpPr>
        <p:spPr/>
        <p:txBody>
          <a:bodyPr/>
          <a:lstStyle/>
          <a:p>
            <a:r>
              <a:rPr lang="en-US" smtClean="0"/>
              <a:t>ORACLE CONFIDENTIAL – BETA DRAFT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88</a:t>
            </a:fld>
            <a:endParaRPr lang="en-US" dirty="0"/>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b="1" smtClean="0">
                <a:solidFill>
                  <a:srgbClr val="FF0000"/>
                </a:solidFill>
              </a:rPr>
              <a:t>ORACLE CONFIDENTIAL – BETA DRAFT</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C51EAA63-D034-42AE-91FA-B13B9518C7BE}" type="slidenum">
              <a:rPr lang="en-US" smtClean="0"/>
              <a:pPr/>
              <a:t>89</a:t>
            </a:fld>
            <a:endParaRPr lang="en-US" dirty="0"/>
          </a:p>
        </p:txBody>
      </p:sp>
      <p:pic>
        <p:nvPicPr>
          <p:cNvPr id="10" name="Content Placeholder 9" descr="georaster_tool_1.png"/>
          <p:cNvPicPr>
            <a:picLocks noGrp="1" noChangeAspect="1"/>
          </p:cNvPicPr>
          <p:nvPr>
            <p:ph idx="4294967295"/>
          </p:nvPr>
        </p:nvPicPr>
        <p:blipFill>
          <a:blip r:embed="rId2" cstate="print"/>
          <a:srcRect b="2091"/>
          <a:stretch>
            <a:fillRect/>
          </a:stretch>
        </p:blipFill>
        <p:spPr>
          <a:xfrm>
            <a:off x="531812" y="76200"/>
            <a:ext cx="10630930" cy="6781800"/>
          </a:xfr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F5F5F"/>
                </a:solidFill>
              </a:rPr>
              <a:t>Use </a:t>
            </a:r>
            <a:r>
              <a:rPr lang="en-US" b="1" dirty="0" smtClean="0">
                <a:solidFill>
                  <a:srgbClr val="F80000"/>
                </a:solidFill>
              </a:rPr>
              <a:t>ANY </a:t>
            </a:r>
            <a:r>
              <a:rPr lang="en-US" dirty="0" smtClean="0">
                <a:solidFill>
                  <a:srgbClr val="5F5F5F"/>
                </a:solidFill>
              </a:rPr>
              <a:t>Partitioning Method!</a:t>
            </a:r>
            <a:endParaRPr lang="en-US" dirty="0"/>
          </a:p>
        </p:txBody>
      </p:sp>
      <p:sp>
        <p:nvSpPr>
          <p:cNvPr id="4" name="Content Placeholder 3"/>
          <p:cNvSpPr>
            <a:spLocks noGrp="1"/>
          </p:cNvSpPr>
          <p:nvPr>
            <p:ph sz="half" idx="2"/>
          </p:nvPr>
        </p:nvSpPr>
        <p:spPr>
          <a:xfrm>
            <a:off x="6246814" y="1371600"/>
            <a:ext cx="5562598" cy="4800599"/>
          </a:xfrm>
        </p:spPr>
        <p:txBody>
          <a:bodyPr/>
          <a:lstStyle/>
          <a:p>
            <a:r>
              <a:rPr lang="en-US" dirty="0" smtClean="0"/>
              <a:t>Support for </a:t>
            </a:r>
            <a:r>
              <a:rPr lang="en-US" b="1" dirty="0" smtClean="0"/>
              <a:t>all </a:t>
            </a:r>
            <a:r>
              <a:rPr lang="en-US" dirty="0" smtClean="0"/>
              <a:t>partitioning methods</a:t>
            </a:r>
          </a:p>
          <a:p>
            <a:pPr lvl="1"/>
            <a:r>
              <a:rPr lang="en-US" dirty="0" smtClean="0"/>
              <a:t>Previously restricted to range partitioning</a:t>
            </a:r>
          </a:p>
          <a:p>
            <a:r>
              <a:rPr lang="en-US" b="1" dirty="0" smtClean="0"/>
              <a:t>List partitioning, interval partitioning,  hash partitioning, composite ...</a:t>
            </a:r>
          </a:p>
          <a:p>
            <a:r>
              <a:rPr lang="en-US" dirty="0" smtClean="0"/>
              <a:t>Improved performance</a:t>
            </a:r>
          </a:p>
          <a:p>
            <a:pPr lvl="1"/>
            <a:r>
              <a:rPr lang="en-US" dirty="0" smtClean="0"/>
              <a:t>Partition Pruning</a:t>
            </a:r>
          </a:p>
          <a:p>
            <a:pPr lvl="1"/>
            <a:r>
              <a:rPr lang="en-US" dirty="0" smtClean="0"/>
              <a:t>Parallelism</a:t>
            </a:r>
          </a:p>
          <a:p>
            <a:r>
              <a:rPr lang="de-DE" dirty="0" smtClean="0"/>
              <a:t>Simplified Information Lifecycle Management</a:t>
            </a:r>
            <a:endParaRPr lang="en-US" dirty="0" smtClean="0"/>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9</a:t>
            </a:fld>
            <a:endParaRPr lang="en-US" dirty="0"/>
          </a:p>
        </p:txBody>
      </p:sp>
      <p:pic>
        <p:nvPicPr>
          <p:cNvPr id="7" name="image15.png" descr="978_1_84968_636_5_3"/>
          <p:cNvPicPr>
            <a:picLocks noGrp="1"/>
          </p:cNvPicPr>
          <p:nvPr>
            <p:ph sz="half" idx="1"/>
          </p:nvPr>
        </p:nvPicPr>
        <p:blipFill>
          <a:blip r:embed="rId2" cstate="email">
            <a:extLst/>
          </a:blip>
          <a:stretch>
            <a:fillRect/>
          </a:stretch>
        </p:blipFill>
        <p:spPr>
          <a:xfrm>
            <a:off x="303212" y="1828800"/>
            <a:ext cx="5715000" cy="4038600"/>
          </a:xfrm>
          <a:prstGeom prst="rect">
            <a:avLst/>
          </a:prstGeom>
          <a:ln w="12700">
            <a:solidFill>
              <a:schemeClr val="tx2"/>
            </a:solidFill>
            <a:miter lim="400000"/>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cstate="print"/>
          <a:srcRect r="15611"/>
          <a:stretch>
            <a:fillRect/>
          </a:stretch>
        </p:blipFill>
        <p:spPr>
          <a:xfrm>
            <a:off x="10209212" y="304800"/>
            <a:ext cx="1295400" cy="1022526"/>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b="1" smtClean="0">
                <a:solidFill>
                  <a:srgbClr val="FF0000"/>
                </a:solidFill>
              </a:rPr>
              <a:t>ORACLE CONFIDENTIAL – BETA DRAFT</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C51EAA63-D034-42AE-91FA-B13B9518C7BE}" type="slidenum">
              <a:rPr lang="en-US" smtClean="0"/>
              <a:pPr/>
              <a:t>90</a:t>
            </a:fld>
            <a:endParaRPr lang="en-US" dirty="0"/>
          </a:p>
        </p:txBody>
      </p:sp>
      <p:pic>
        <p:nvPicPr>
          <p:cNvPr id="7" name="Content Placeholder 8" descr="georaster_tool_2.png"/>
          <p:cNvPicPr>
            <a:picLocks noChangeAspect="1"/>
          </p:cNvPicPr>
          <p:nvPr/>
        </p:nvPicPr>
        <p:blipFill>
          <a:blip r:embed="rId2" cstate="print"/>
          <a:srcRect b="1339"/>
          <a:stretch>
            <a:fillRect/>
          </a:stretch>
        </p:blipFill>
        <p:spPr>
          <a:xfrm>
            <a:off x="531812" y="76200"/>
            <a:ext cx="10591800" cy="6809014"/>
          </a:xfrm>
          <a:prstGeom prst="rect">
            <a:avLst/>
          </a:prstGeom>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new ?</a:t>
            </a:r>
            <a:endParaRPr lang="en-US" dirty="0"/>
          </a:p>
        </p:txBody>
      </p:sp>
      <p:sp>
        <p:nvSpPr>
          <p:cNvPr id="6" name="Content Placeholder 5"/>
          <p:cNvSpPr>
            <a:spLocks noGrp="1"/>
          </p:cNvSpPr>
          <p:nvPr>
            <p:ph idx="1"/>
          </p:nvPr>
        </p:nvSpPr>
        <p:spPr>
          <a:xfrm>
            <a:off x="1674811" y="1524001"/>
            <a:ext cx="9982861" cy="4419600"/>
          </a:xfrm>
        </p:spPr>
        <p:txBody>
          <a:bodyPr/>
          <a:lstStyle/>
          <a:p>
            <a:pPr>
              <a:buNone/>
            </a:pPr>
            <a:r>
              <a:rPr lang="en-US" dirty="0" smtClean="0"/>
              <a:t>Licensing and Packaging</a:t>
            </a:r>
          </a:p>
          <a:p>
            <a:pPr>
              <a:buNone/>
            </a:pPr>
            <a:r>
              <a:rPr lang="en-US" dirty="0" smtClean="0"/>
              <a:t>Spatial Indexing</a:t>
            </a:r>
          </a:p>
          <a:p>
            <a:pPr>
              <a:buNone/>
            </a:pPr>
            <a:r>
              <a:rPr lang="en-US" dirty="0" smtClean="0"/>
              <a:t>Location Tracking Service</a:t>
            </a:r>
          </a:p>
          <a:p>
            <a:pPr>
              <a:buNone/>
            </a:pPr>
            <a:r>
              <a:rPr lang="en-US" dirty="0" err="1" smtClean="0"/>
              <a:t>GeoJSON</a:t>
            </a:r>
            <a:endParaRPr lang="en-US" dirty="0" smtClean="0"/>
          </a:p>
          <a:p>
            <a:pPr>
              <a:buNone/>
            </a:pPr>
            <a:r>
              <a:rPr lang="en-US" dirty="0" smtClean="0"/>
              <a:t>Location Data Enrichment</a:t>
            </a:r>
          </a:p>
          <a:p>
            <a:pPr>
              <a:buNone/>
            </a:pPr>
            <a:r>
              <a:rPr lang="en-US" dirty="0" smtClean="0"/>
              <a:t>Web Services</a:t>
            </a:r>
          </a:p>
          <a:p>
            <a:pPr>
              <a:buNone/>
            </a:pPr>
            <a:r>
              <a:rPr lang="en-US" dirty="0" err="1" smtClean="0"/>
              <a:t>GeoRaster</a:t>
            </a:r>
            <a:endParaRPr lang="en-US" dirty="0" smtClean="0"/>
          </a:p>
          <a:p>
            <a:pPr>
              <a:buNone/>
            </a:pPr>
            <a:r>
              <a:rPr lang="en-US" dirty="0" smtClean="0"/>
              <a:t>Network and Routing</a:t>
            </a:r>
          </a:p>
          <a:p>
            <a:pPr>
              <a:buNone/>
            </a:pP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7" name="Pentagon 6"/>
          <p:cNvSpPr/>
          <p:nvPr/>
        </p:nvSpPr>
        <p:spPr>
          <a:xfrm>
            <a:off x="989012" y="155352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8" name="Pentagon 7"/>
          <p:cNvSpPr/>
          <p:nvPr/>
        </p:nvSpPr>
        <p:spPr>
          <a:xfrm>
            <a:off x="989012" y="2133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9" name="Pentagon 8"/>
          <p:cNvSpPr/>
          <p:nvPr/>
        </p:nvSpPr>
        <p:spPr>
          <a:xfrm>
            <a:off x="989012" y="26670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10" name="Pentagon 9"/>
          <p:cNvSpPr/>
          <p:nvPr/>
        </p:nvSpPr>
        <p:spPr>
          <a:xfrm>
            <a:off x="989012" y="32004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11" name="Pentagon 10"/>
          <p:cNvSpPr/>
          <p:nvPr/>
        </p:nvSpPr>
        <p:spPr>
          <a:xfrm>
            <a:off x="989012" y="37338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12" name="Pentagon 11"/>
          <p:cNvSpPr/>
          <p:nvPr/>
        </p:nvSpPr>
        <p:spPr>
          <a:xfrm>
            <a:off x="989012" y="4267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p>
        </p:txBody>
      </p:sp>
      <p:sp>
        <p:nvSpPr>
          <p:cNvPr id="13" name="Pentagon 12"/>
          <p:cNvSpPr/>
          <p:nvPr/>
        </p:nvSpPr>
        <p:spPr>
          <a:xfrm>
            <a:off x="989012" y="48006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7</a:t>
            </a:r>
          </a:p>
        </p:txBody>
      </p:sp>
      <p:sp>
        <p:nvSpPr>
          <p:cNvPr id="14" name="Pentagon 13"/>
          <p:cNvSpPr/>
          <p:nvPr/>
        </p:nvSpPr>
        <p:spPr>
          <a:xfrm>
            <a:off x="989012" y="53340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8</a:t>
            </a:r>
            <a:endParaRPr lang="en-US" sz="1600" b="1" dirty="0">
              <a:solidFill>
                <a:schemeClr val="bg1"/>
              </a:solidFill>
            </a:endParaRP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Data Model Enhancements</a:t>
            </a:r>
            <a:endParaRPr lang="en-US" dirty="0"/>
          </a:p>
        </p:txBody>
      </p:sp>
      <p:sp>
        <p:nvSpPr>
          <p:cNvPr id="4" name="Content Placeholder 3"/>
          <p:cNvSpPr>
            <a:spLocks noGrp="1"/>
          </p:cNvSpPr>
          <p:nvPr>
            <p:ph idx="1"/>
          </p:nvPr>
        </p:nvSpPr>
        <p:spPr/>
        <p:txBody>
          <a:bodyPr/>
          <a:lstStyle/>
          <a:p>
            <a:r>
              <a:rPr lang="en-US" dirty="0" smtClean="0"/>
              <a:t>Multiple </a:t>
            </a:r>
            <a:r>
              <a:rPr lang="en-US" dirty="0" err="1" smtClean="0"/>
              <a:t>TSPs</a:t>
            </a:r>
            <a:r>
              <a:rPr lang="en-US" dirty="0" smtClean="0"/>
              <a:t>/Single Depot</a:t>
            </a:r>
          </a:p>
          <a:p>
            <a:r>
              <a:rPr lang="en-US" dirty="0" smtClean="0"/>
              <a:t>Network Buffers</a:t>
            </a:r>
          </a:p>
          <a:p>
            <a:r>
              <a:rPr lang="en-US" dirty="0" smtClean="0"/>
              <a:t>Randomized TSP solution</a:t>
            </a:r>
          </a:p>
          <a:p>
            <a:r>
              <a:rPr lang="en-US" dirty="0" smtClean="0"/>
              <a:t>Feature model editor</a:t>
            </a:r>
          </a:p>
          <a:p>
            <a:r>
              <a:rPr lang="en-US" dirty="0" smtClean="0"/>
              <a:t>Parallel Framework for Independent Analysis Tasks</a:t>
            </a:r>
          </a:p>
          <a:p>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92</a:t>
            </a:fld>
            <a:endParaRPr lang="en-US"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err="1" smtClean="0"/>
              <a:t>TSPs</a:t>
            </a:r>
            <a:r>
              <a:rPr lang="en-US" dirty="0" smtClean="0"/>
              <a:t>/Single Depot – Vehicle Routing Problem</a:t>
            </a:r>
            <a:endParaRPr lang="en-US" dirty="0"/>
          </a:p>
        </p:txBody>
      </p:sp>
      <p:sp>
        <p:nvSpPr>
          <p:cNvPr id="4" name="Content Placeholder 3"/>
          <p:cNvSpPr>
            <a:spLocks noGrp="1"/>
          </p:cNvSpPr>
          <p:nvPr>
            <p:ph idx="1"/>
          </p:nvPr>
        </p:nvSpPr>
        <p:spPr/>
        <p:txBody>
          <a:bodyPr/>
          <a:lstStyle/>
          <a:p>
            <a:r>
              <a:rPr lang="en-US" dirty="0" smtClean="0"/>
              <a:t>A solution for multiple sale persons (vehicles)</a:t>
            </a:r>
          </a:p>
          <a:p>
            <a:r>
              <a:rPr lang="en-US" dirty="0" smtClean="0"/>
              <a:t>Assign each sales person to a group of customers, find the TSP route for each group to minimize total route cost</a:t>
            </a:r>
          </a:p>
          <a:p>
            <a:r>
              <a:rPr lang="en-US" dirty="0" smtClean="0"/>
              <a:t>Cluster-first, route-second approach</a:t>
            </a:r>
          </a:p>
          <a:p>
            <a:pPr lvl="1"/>
            <a:r>
              <a:rPr lang="en-US" dirty="0" smtClean="0"/>
              <a:t>Clustering Approaches</a:t>
            </a:r>
          </a:p>
          <a:p>
            <a:pPr lvl="2"/>
            <a:r>
              <a:rPr lang="en-US" dirty="0" smtClean="0"/>
              <a:t>K Means</a:t>
            </a:r>
          </a:p>
          <a:p>
            <a:pPr lvl="2"/>
            <a:r>
              <a:rPr lang="en-US" dirty="0" smtClean="0"/>
              <a:t>Bisection Partition</a:t>
            </a:r>
          </a:p>
          <a:p>
            <a:pPr lvl="2"/>
            <a:r>
              <a:rPr lang="en-US" dirty="0" smtClean="0"/>
              <a:t>User defined Partition approaches </a:t>
            </a:r>
          </a:p>
          <a:p>
            <a:pPr lvl="1"/>
            <a:r>
              <a:rPr lang="en-US" dirty="0" smtClean="0"/>
              <a:t>TSP route computation</a:t>
            </a:r>
          </a:p>
          <a:p>
            <a:r>
              <a:rPr lang="en-US" dirty="0" smtClean="0"/>
              <a:t>Can specify a depot for single depot VRP </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93</a:t>
            </a:fld>
            <a:endParaRPr lang="en-US" dirty="0"/>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Clustering/Multiple TSPs Examples</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94</a:t>
            </a:fld>
            <a:endParaRPr lang="en-US" dirty="0"/>
          </a:p>
        </p:txBody>
      </p:sp>
      <p:pic>
        <p:nvPicPr>
          <p:cNvPr id="12" name="Content Placeholder 6" descr="vrp1.jpg"/>
          <p:cNvPicPr>
            <a:picLocks noGrp="1" noChangeAspect="1"/>
          </p:cNvPicPr>
          <p:nvPr>
            <p:ph idx="1"/>
          </p:nvPr>
        </p:nvPicPr>
        <p:blipFill>
          <a:blip r:embed="rId2" cstate="print"/>
          <a:stretch>
            <a:fillRect/>
          </a:stretch>
        </p:blipFill>
        <p:spPr>
          <a:xfrm>
            <a:off x="455612" y="1549265"/>
            <a:ext cx="5486400" cy="4621427"/>
          </a:xfrm>
        </p:spPr>
      </p:pic>
      <p:pic>
        <p:nvPicPr>
          <p:cNvPr id="13" name="Picture 12" descr="vrp2.jpg"/>
          <p:cNvPicPr>
            <a:picLocks noChangeAspect="1"/>
          </p:cNvPicPr>
          <p:nvPr/>
        </p:nvPicPr>
        <p:blipFill>
          <a:blip r:embed="rId3" cstate="print"/>
          <a:stretch>
            <a:fillRect/>
          </a:stretch>
        </p:blipFill>
        <p:spPr>
          <a:xfrm>
            <a:off x="6299249" y="1549015"/>
            <a:ext cx="5510163" cy="4623185"/>
          </a:xfrm>
          <a:prstGeom prst="rect">
            <a:avLst/>
          </a:prstGeom>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Support for Routing Engine</a:t>
            </a:r>
            <a:endParaRPr lang="en-US" dirty="0"/>
          </a:p>
        </p:txBody>
      </p:sp>
      <p:sp>
        <p:nvSpPr>
          <p:cNvPr id="7" name="Content Placeholder 6"/>
          <p:cNvSpPr>
            <a:spLocks noGrp="1"/>
          </p:cNvSpPr>
          <p:nvPr>
            <p:ph idx="1"/>
          </p:nvPr>
        </p:nvSpPr>
        <p:spPr>
          <a:xfrm>
            <a:off x="531151" y="1524001"/>
            <a:ext cx="6325261" cy="4419600"/>
          </a:xfrm>
        </p:spPr>
        <p:txBody>
          <a:bodyPr/>
          <a:lstStyle/>
          <a:p>
            <a:r>
              <a:rPr lang="en-US" dirty="0" smtClean="0"/>
              <a:t>Routing Engine understands date and time</a:t>
            </a:r>
          </a:p>
          <a:p>
            <a:pPr lvl="1"/>
            <a:r>
              <a:rPr lang="en-US" dirty="0" smtClean="0"/>
              <a:t>Temporal constraints and temporal penalty</a:t>
            </a:r>
          </a:p>
          <a:p>
            <a:r>
              <a:rPr lang="en-US" dirty="0" smtClean="0"/>
              <a:t>Specify start date/time in route request</a:t>
            </a:r>
          </a:p>
          <a:p>
            <a:pPr lvl="1"/>
            <a:r>
              <a:rPr lang="en-US" dirty="0" err="1" smtClean="0"/>
              <a:t>start_date</a:t>
            </a:r>
            <a:r>
              <a:rPr lang="en-US" dirty="0" smtClean="0"/>
              <a:t>, </a:t>
            </a:r>
            <a:r>
              <a:rPr lang="en-US" dirty="0" err="1" smtClean="0"/>
              <a:t>start_time</a:t>
            </a:r>
            <a:r>
              <a:rPr lang="en-US" dirty="0" smtClean="0"/>
              <a:t>, </a:t>
            </a:r>
            <a:r>
              <a:rPr lang="en-US" dirty="0" err="1" smtClean="0"/>
              <a:t>date_format</a:t>
            </a:r>
            <a:r>
              <a:rPr lang="en-US" dirty="0" smtClean="0"/>
              <a:t>, </a:t>
            </a:r>
            <a:r>
              <a:rPr lang="en-US" dirty="0" err="1" smtClean="0"/>
              <a:t>time_format</a:t>
            </a:r>
            <a:r>
              <a:rPr lang="en-US" dirty="0" smtClean="0"/>
              <a:t>,  </a:t>
            </a:r>
          </a:p>
          <a:p>
            <a:r>
              <a:rPr lang="en-US" dirty="0" smtClean="0"/>
              <a:t>The result will show arrival date/time </a:t>
            </a:r>
          </a:p>
          <a:p>
            <a:pPr lvl="1"/>
            <a:r>
              <a:rPr lang="en-US" dirty="0" smtClean="0"/>
              <a:t>At intermediate and end points.</a:t>
            </a:r>
          </a:p>
          <a:p>
            <a:pPr lvl="1"/>
            <a:r>
              <a:rPr lang="en-US" dirty="0" err="1" smtClean="0"/>
              <a:t>return_route_time</a:t>
            </a:r>
            <a:r>
              <a:rPr lang="en-US" dirty="0" smtClean="0"/>
              <a:t>, </a:t>
            </a:r>
            <a:r>
              <a:rPr lang="en-US" dirty="0" err="1" smtClean="0"/>
              <a:t>return_subroute_time</a:t>
            </a:r>
            <a:r>
              <a:rPr lang="en-US" dirty="0" smtClean="0"/>
              <a:t>, </a:t>
            </a:r>
          </a:p>
          <a:p>
            <a:r>
              <a:rPr lang="en-US" dirty="0" smtClean="0"/>
              <a:t>Uses Time Zone Data</a:t>
            </a:r>
          </a:p>
        </p:txBody>
      </p:sp>
      <p:sp>
        <p:nvSpPr>
          <p:cNvPr id="6" name="Slide Number Placeholder 5"/>
          <p:cNvSpPr>
            <a:spLocks noGrp="1"/>
          </p:cNvSpPr>
          <p:nvPr>
            <p:ph type="sldNum" sz="quarter" idx="12"/>
          </p:nvPr>
        </p:nvSpPr>
        <p:spPr/>
        <p:txBody>
          <a:bodyPr/>
          <a:lstStyle/>
          <a:p>
            <a:fld id="{C51EAA63-D034-42AE-91FA-B13B9518C7BE}" type="slidenum">
              <a:rPr lang="en-US" smtClean="0"/>
              <a:pPr/>
              <a:t>95</a:t>
            </a:fld>
            <a:endParaRPr lang="en-US" dirty="0"/>
          </a:p>
        </p:txBody>
      </p:sp>
      <p:sp>
        <p:nvSpPr>
          <p:cNvPr id="27" name="Rectangle 2"/>
          <p:cNvSpPr>
            <a:spLocks noChangeArrowheads="1"/>
          </p:cNvSpPr>
          <p:nvPr/>
        </p:nvSpPr>
        <p:spPr bwMode="auto">
          <a:xfrm>
            <a:off x="6932612" y="1600200"/>
            <a:ext cx="4953000" cy="4237058"/>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pPr>
              <a:lnSpc>
                <a:spcPct val="80000"/>
              </a:lnSpc>
              <a:spcBef>
                <a:spcPct val="20000"/>
              </a:spcBef>
              <a:buClrTx/>
            </a:pPr>
            <a:r>
              <a:rPr lang="en-US" sz="1600" noProof="1" smtClean="0">
                <a:solidFill>
                  <a:schemeClr val="tx1">
                    <a:lumMod val="75000"/>
                  </a:schemeClr>
                </a:solidFill>
                <a:latin typeface="Lucida Console" pitchFamily="49" charset="0"/>
              </a:rPr>
              <a:t>&lt;?xml version="1.0" standalone="yes"?&gt;</a:t>
            </a:r>
          </a:p>
          <a:p>
            <a:pPr>
              <a:lnSpc>
                <a:spcPct val="80000"/>
              </a:lnSpc>
              <a:spcBef>
                <a:spcPct val="20000"/>
              </a:spcBef>
              <a:buClrTx/>
            </a:pPr>
            <a:r>
              <a:rPr lang="en-US" sz="1600" noProof="1" smtClean="0">
                <a:solidFill>
                  <a:schemeClr val="tx1">
                    <a:lumMod val="75000"/>
                  </a:schemeClr>
                </a:solidFill>
                <a:latin typeface="Lucida Console" pitchFamily="49" charset="0"/>
              </a:rPr>
              <a:t>&lt;route_request id="1" </a:t>
            </a:r>
          </a:p>
          <a:p>
            <a:pPr>
              <a:lnSpc>
                <a:spcPct val="80000"/>
              </a:lnSpc>
              <a:spcBef>
                <a:spcPct val="20000"/>
              </a:spcBef>
              <a:buClrTx/>
            </a:pPr>
            <a:r>
              <a:rPr lang="en-US" sz="1600" noProof="1" smtClean="0">
                <a:solidFill>
                  <a:schemeClr val="tx1">
                    <a:lumMod val="75000"/>
                  </a:schemeClr>
                </a:solidFill>
                <a:latin typeface="Lucida Console" pitchFamily="49" charset="0"/>
              </a:rPr>
              <a:t>  route_preference=”fastest"</a:t>
            </a:r>
          </a:p>
          <a:p>
            <a:pPr>
              <a:lnSpc>
                <a:spcPct val="80000"/>
              </a:lnSpc>
              <a:spcBef>
                <a:spcPct val="20000"/>
              </a:spcBef>
              <a:buClrTx/>
            </a:pPr>
            <a:r>
              <a:rPr lang="en-US" sz="1600" noProof="1" smtClean="0">
                <a:solidFill>
                  <a:schemeClr val="tx1">
                    <a:lumMod val="75000"/>
                  </a:schemeClr>
                </a:solidFill>
                <a:latin typeface="Lucida Console" pitchFamily="49" charset="0"/>
              </a:rPr>
              <a:t>  return_driving_directions="true“ </a:t>
            </a:r>
          </a:p>
          <a:p>
            <a:pPr>
              <a:lnSpc>
                <a:spcPct val="80000"/>
              </a:lnSpc>
              <a:spcBef>
                <a:spcPct val="20000"/>
              </a:spcBef>
              <a:buClrTx/>
            </a:pPr>
            <a:r>
              <a:rPr lang="en-US" sz="1600" noProof="1" smtClean="0">
                <a:solidFill>
                  <a:schemeClr val="tx1">
                    <a:lumMod val="75000"/>
                  </a:schemeClr>
                </a:solidFill>
                <a:latin typeface="Lucida Console" pitchFamily="49" charset="0"/>
              </a:rPr>
              <a:t>  distance_unit="mile”</a:t>
            </a:r>
          </a:p>
          <a:p>
            <a:pPr>
              <a:lnSpc>
                <a:spcPct val="80000"/>
              </a:lnSpc>
              <a:spcBef>
                <a:spcPct val="20000"/>
              </a:spcBef>
              <a:buClrTx/>
            </a:pPr>
            <a:r>
              <a:rPr lang="en-US" sz="1600" noProof="1" smtClean="0">
                <a:solidFill>
                  <a:schemeClr val="tx1">
                    <a:lumMod val="75000"/>
                  </a:schemeClr>
                </a:solidFill>
                <a:latin typeface="Lucida Console" pitchFamily="49" charset="0"/>
              </a:rPr>
              <a:t>  time_unit="minute”</a:t>
            </a:r>
          </a:p>
          <a:p>
            <a:pPr>
              <a:lnSpc>
                <a:spcPct val="80000"/>
              </a:lnSpc>
              <a:spcBef>
                <a:spcPct val="20000"/>
              </a:spcBef>
              <a:buClrTx/>
            </a:pPr>
            <a:r>
              <a:rPr lang="en-US" sz="1600" b="1" noProof="1" smtClean="0">
                <a:solidFill>
                  <a:srgbClr val="F80000"/>
                </a:solidFill>
                <a:latin typeface="Lucida Console" pitchFamily="49" charset="0"/>
              </a:rPr>
              <a:t>  start_date=“05-Aug-2016”</a:t>
            </a:r>
          </a:p>
          <a:p>
            <a:pPr>
              <a:lnSpc>
                <a:spcPct val="80000"/>
              </a:lnSpc>
              <a:spcBef>
                <a:spcPct val="20000"/>
              </a:spcBef>
              <a:buClrTx/>
            </a:pPr>
            <a:r>
              <a:rPr lang="en-US" sz="1600" b="1" noProof="1" smtClean="0">
                <a:solidFill>
                  <a:srgbClr val="F80000"/>
                </a:solidFill>
                <a:latin typeface="Lucida Console" pitchFamily="49" charset="0"/>
              </a:rPr>
              <a:t>  start_time=“10:41”</a:t>
            </a:r>
          </a:p>
          <a:p>
            <a:pPr>
              <a:lnSpc>
                <a:spcPct val="80000"/>
              </a:lnSpc>
              <a:spcBef>
                <a:spcPct val="20000"/>
              </a:spcBef>
              <a:buClrTx/>
            </a:pPr>
            <a:r>
              <a:rPr lang="en-US" sz="1600" b="1" noProof="1" smtClean="0">
                <a:solidFill>
                  <a:srgbClr val="F80000"/>
                </a:solidFill>
                <a:latin typeface="Lucida Console" pitchFamily="49" charset="0"/>
              </a:rPr>
              <a:t>  return_route_time=“true”</a:t>
            </a:r>
          </a:p>
          <a:p>
            <a:pPr>
              <a:lnSpc>
                <a:spcPct val="80000"/>
              </a:lnSpc>
              <a:spcBef>
                <a:spcPct val="20000"/>
              </a:spcBef>
              <a:buClrTx/>
            </a:pPr>
            <a:r>
              <a:rPr lang="en-US" sz="1600" noProof="1" smtClean="0">
                <a:solidFill>
                  <a:schemeClr val="tx1">
                    <a:lumMod val="75000"/>
                  </a:schemeClr>
                </a:solidFill>
                <a:latin typeface="Lucida Console" pitchFamily="49" charset="0"/>
              </a:rPr>
              <a:t>  return_route_geometry="false"&gt;</a:t>
            </a:r>
          </a:p>
          <a:p>
            <a:pPr>
              <a:lnSpc>
                <a:spcPct val="80000"/>
              </a:lnSpc>
              <a:spcBef>
                <a:spcPct val="20000"/>
              </a:spcBef>
              <a:buClrTx/>
            </a:pPr>
            <a:r>
              <a:rPr lang="en-US" sz="1600" noProof="1" smtClean="0">
                <a:solidFill>
                  <a:schemeClr val="tx1">
                    <a:lumMod val="75000"/>
                  </a:schemeClr>
                </a:solidFill>
                <a:latin typeface="Lucida Console" pitchFamily="49" charset="0"/>
              </a:rPr>
              <a:t>  &lt;start_location&gt; </a:t>
            </a:r>
          </a:p>
          <a:p>
            <a:pPr>
              <a:lnSpc>
                <a:spcPct val="80000"/>
              </a:lnSpc>
              <a:spcBef>
                <a:spcPct val="20000"/>
              </a:spcBef>
              <a:buClrTx/>
            </a:pPr>
            <a:r>
              <a:rPr lang="en-US" sz="1600" noProof="1" smtClean="0">
                <a:solidFill>
                  <a:schemeClr val="tx1">
                    <a:lumMod val="75000"/>
                  </a:schemeClr>
                </a:solidFill>
                <a:latin typeface="Lucida Console" pitchFamily="49" charset="0"/>
              </a:rPr>
              <a:t>    ... </a:t>
            </a:r>
          </a:p>
          <a:p>
            <a:pPr>
              <a:lnSpc>
                <a:spcPct val="80000"/>
              </a:lnSpc>
              <a:spcBef>
                <a:spcPct val="20000"/>
              </a:spcBef>
              <a:buClrTx/>
            </a:pPr>
            <a:r>
              <a:rPr lang="en-US" sz="1600" noProof="1" smtClean="0">
                <a:solidFill>
                  <a:schemeClr val="tx1">
                    <a:lumMod val="75000"/>
                  </a:schemeClr>
                </a:solidFill>
                <a:latin typeface="Lucida Console" pitchFamily="49" charset="0"/>
              </a:rPr>
              <a:t>  &lt;/start_location&gt;</a:t>
            </a:r>
          </a:p>
          <a:p>
            <a:pPr>
              <a:lnSpc>
                <a:spcPct val="80000"/>
              </a:lnSpc>
              <a:spcBef>
                <a:spcPct val="20000"/>
              </a:spcBef>
              <a:buClrTx/>
            </a:pPr>
            <a:r>
              <a:rPr lang="en-US" sz="1600" noProof="1" smtClean="0">
                <a:solidFill>
                  <a:schemeClr val="tx1">
                    <a:lumMod val="75000"/>
                  </a:schemeClr>
                </a:solidFill>
                <a:latin typeface="Lucida Console" pitchFamily="49" charset="0"/>
              </a:rPr>
              <a:t>  &lt;end_location&gt; </a:t>
            </a:r>
          </a:p>
          <a:p>
            <a:pPr>
              <a:lnSpc>
                <a:spcPct val="80000"/>
              </a:lnSpc>
              <a:spcBef>
                <a:spcPct val="20000"/>
              </a:spcBef>
              <a:buClrTx/>
            </a:pPr>
            <a:r>
              <a:rPr lang="en-US" sz="1600" noProof="1" smtClean="0">
                <a:solidFill>
                  <a:schemeClr val="tx1">
                    <a:lumMod val="75000"/>
                  </a:schemeClr>
                </a:solidFill>
                <a:latin typeface="Lucida Console" pitchFamily="49" charset="0"/>
              </a:rPr>
              <a:t>    ... </a:t>
            </a:r>
          </a:p>
          <a:p>
            <a:pPr>
              <a:lnSpc>
                <a:spcPct val="80000"/>
              </a:lnSpc>
              <a:spcBef>
                <a:spcPct val="20000"/>
              </a:spcBef>
              <a:buClrTx/>
            </a:pPr>
            <a:r>
              <a:rPr lang="en-US" sz="1600" noProof="1" smtClean="0">
                <a:solidFill>
                  <a:schemeClr val="tx1">
                    <a:lumMod val="75000"/>
                  </a:schemeClr>
                </a:solidFill>
                <a:latin typeface="Lucida Console" pitchFamily="49" charset="0"/>
              </a:rPr>
              <a:t>  &lt;/end_location&gt;</a:t>
            </a:r>
          </a:p>
          <a:p>
            <a:pPr>
              <a:lnSpc>
                <a:spcPct val="80000"/>
              </a:lnSpc>
              <a:spcBef>
                <a:spcPct val="20000"/>
              </a:spcBef>
              <a:buClrTx/>
            </a:pPr>
            <a:r>
              <a:rPr lang="en-US" sz="1600" noProof="1" smtClean="0">
                <a:solidFill>
                  <a:schemeClr val="tx1">
                    <a:lumMod val="75000"/>
                  </a:schemeClr>
                </a:solidFill>
                <a:latin typeface="Lucida Console" pitchFamily="49" charset="0"/>
              </a:rPr>
              <a:t>&lt;/route_request&gt;</a:t>
            </a:r>
            <a:endParaRPr lang="en-US" sz="1600" noProof="1">
              <a:solidFill>
                <a:schemeClr val="tx1">
                  <a:lumMod val="75000"/>
                </a:schemeClr>
              </a:solidFill>
              <a:latin typeface="Lucida Console" pitchFamily="49" charset="0"/>
            </a:endParaRP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Using Traffic Patterns</a:t>
            </a:r>
            <a:endParaRPr lang="en-US" dirty="0"/>
          </a:p>
        </p:txBody>
      </p:sp>
      <p:sp>
        <p:nvSpPr>
          <p:cNvPr id="3" name="Subtitle 2"/>
          <p:cNvSpPr>
            <a:spLocks noGrp="1"/>
          </p:cNvSpPr>
          <p:nvPr>
            <p:ph idx="1"/>
          </p:nvPr>
        </p:nvSpPr>
        <p:spPr>
          <a:xfrm>
            <a:off x="531151" y="1524001"/>
            <a:ext cx="6477661" cy="4419600"/>
          </a:xfrm>
        </p:spPr>
        <p:txBody>
          <a:bodyPr/>
          <a:lstStyle/>
          <a:p>
            <a:r>
              <a:rPr lang="en-US" dirty="0" smtClean="0"/>
              <a:t>Requires Traffic Patterns in data set</a:t>
            </a:r>
          </a:p>
          <a:p>
            <a:r>
              <a:rPr lang="en-US" dirty="0" smtClean="0"/>
              <a:t>Specify a start date/time in route requests </a:t>
            </a:r>
          </a:p>
          <a:p>
            <a:r>
              <a:rPr lang="en-US" dirty="0" smtClean="0"/>
              <a:t>Specify that you want to use traffic patterns</a:t>
            </a:r>
          </a:p>
          <a:p>
            <a:pPr lvl="1"/>
            <a:r>
              <a:rPr lang="en-US" dirty="0" err="1" smtClean="0"/>
              <a:t>route_preference</a:t>
            </a:r>
            <a:r>
              <a:rPr lang="en-US" dirty="0" smtClean="0"/>
              <a:t>=traffic</a:t>
            </a:r>
          </a:p>
          <a:p>
            <a:r>
              <a:rPr lang="en-US" dirty="0" smtClean="0"/>
              <a:t>Choose traffic sampling precision</a:t>
            </a:r>
          </a:p>
          <a:p>
            <a:pPr lvl="1"/>
            <a:r>
              <a:rPr lang="en-US" dirty="0" err="1" smtClean="0"/>
              <a:t>traffic_sampling_id</a:t>
            </a:r>
            <a:r>
              <a:rPr lang="en-US" dirty="0" smtClean="0"/>
              <a:t>=1 (15 minutes) or 2 (hour)</a:t>
            </a:r>
          </a:p>
          <a:p>
            <a:r>
              <a:rPr lang="en-US" dirty="0" smtClean="0"/>
              <a:t>Route optimization is based on traffic and time</a:t>
            </a:r>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96</a:t>
            </a:fld>
            <a:endParaRPr lang="en-US" dirty="0"/>
          </a:p>
        </p:txBody>
      </p:sp>
      <p:sp>
        <p:nvSpPr>
          <p:cNvPr id="15" name="Rectangle 2"/>
          <p:cNvSpPr>
            <a:spLocks noChangeArrowheads="1"/>
          </p:cNvSpPr>
          <p:nvPr/>
        </p:nvSpPr>
        <p:spPr bwMode="auto">
          <a:xfrm>
            <a:off x="6932612" y="1600200"/>
            <a:ext cx="4953000" cy="4483279"/>
          </a:xfrm>
          <a:prstGeom prst="rect">
            <a:avLst/>
          </a:prstGeom>
          <a:solidFill>
            <a:schemeClr val="bg1"/>
          </a:solidFill>
          <a:ln>
            <a:solidFill>
              <a:schemeClr val="tx1"/>
            </a:solidFill>
          </a:ln>
          <a:effectLst>
            <a:outerShdw blurRad="50800" dist="38100" dir="2700000">
              <a:srgbClr val="000000">
                <a:alpha val="43000"/>
              </a:srgbClr>
            </a:outerShdw>
          </a:effectLst>
        </p:spPr>
        <p:txBody>
          <a:bodyPr wrap="square" rtlCol="0">
            <a:spAutoFit/>
          </a:bodyPr>
          <a:lstStyle/>
          <a:p>
            <a:pPr>
              <a:lnSpc>
                <a:spcPct val="80000"/>
              </a:lnSpc>
              <a:spcBef>
                <a:spcPct val="20000"/>
              </a:spcBef>
              <a:buClrTx/>
            </a:pPr>
            <a:r>
              <a:rPr lang="en-US" sz="1600" noProof="1" smtClean="0">
                <a:solidFill>
                  <a:schemeClr val="tx1">
                    <a:lumMod val="75000"/>
                  </a:schemeClr>
                </a:solidFill>
                <a:latin typeface="Lucida Console" pitchFamily="49" charset="0"/>
              </a:rPr>
              <a:t>&lt;?xml version="1.0" standalone="yes"?&gt;</a:t>
            </a:r>
          </a:p>
          <a:p>
            <a:pPr>
              <a:lnSpc>
                <a:spcPct val="80000"/>
              </a:lnSpc>
              <a:spcBef>
                <a:spcPct val="20000"/>
              </a:spcBef>
              <a:buClrTx/>
            </a:pPr>
            <a:r>
              <a:rPr lang="en-US" sz="1600" noProof="1" smtClean="0">
                <a:solidFill>
                  <a:schemeClr val="tx1">
                    <a:lumMod val="75000"/>
                  </a:schemeClr>
                </a:solidFill>
                <a:latin typeface="Lucida Console" pitchFamily="49" charset="0"/>
              </a:rPr>
              <a:t>&lt;route_request id="1" </a:t>
            </a:r>
          </a:p>
          <a:p>
            <a:pPr>
              <a:lnSpc>
                <a:spcPct val="80000"/>
              </a:lnSpc>
              <a:spcBef>
                <a:spcPct val="20000"/>
              </a:spcBef>
              <a:buClrTx/>
            </a:pPr>
            <a:r>
              <a:rPr lang="en-US" sz="1600" noProof="1" smtClean="0">
                <a:solidFill>
                  <a:schemeClr val="tx1">
                    <a:lumMod val="75000"/>
                  </a:schemeClr>
                </a:solidFill>
                <a:latin typeface="Lucida Console" pitchFamily="49" charset="0"/>
              </a:rPr>
              <a:t>  </a:t>
            </a:r>
            <a:r>
              <a:rPr lang="en-US" sz="1600" b="1" noProof="1" smtClean="0">
                <a:solidFill>
                  <a:srgbClr val="F80000"/>
                </a:solidFill>
                <a:latin typeface="Lucida Console" pitchFamily="49" charset="0"/>
              </a:rPr>
              <a:t>route_preference=”traffic"</a:t>
            </a:r>
          </a:p>
          <a:p>
            <a:pPr>
              <a:lnSpc>
                <a:spcPct val="80000"/>
              </a:lnSpc>
              <a:spcBef>
                <a:spcPct val="20000"/>
              </a:spcBef>
              <a:buClrTx/>
            </a:pPr>
            <a:r>
              <a:rPr lang="en-US" sz="1600" noProof="1" smtClean="0">
                <a:solidFill>
                  <a:schemeClr val="tx1">
                    <a:lumMod val="75000"/>
                  </a:schemeClr>
                </a:solidFill>
                <a:latin typeface="Lucida Console" pitchFamily="49" charset="0"/>
              </a:rPr>
              <a:t>  return_driving_directions="true“ </a:t>
            </a:r>
          </a:p>
          <a:p>
            <a:pPr>
              <a:lnSpc>
                <a:spcPct val="80000"/>
              </a:lnSpc>
              <a:spcBef>
                <a:spcPct val="20000"/>
              </a:spcBef>
              <a:buClrTx/>
            </a:pPr>
            <a:r>
              <a:rPr lang="en-US" sz="1600" noProof="1" smtClean="0">
                <a:solidFill>
                  <a:schemeClr val="tx1">
                    <a:lumMod val="75000"/>
                  </a:schemeClr>
                </a:solidFill>
                <a:latin typeface="Lucida Console" pitchFamily="49" charset="0"/>
              </a:rPr>
              <a:t>  distance_unit="mile”</a:t>
            </a:r>
          </a:p>
          <a:p>
            <a:pPr>
              <a:lnSpc>
                <a:spcPct val="80000"/>
              </a:lnSpc>
              <a:spcBef>
                <a:spcPct val="20000"/>
              </a:spcBef>
              <a:buClrTx/>
            </a:pPr>
            <a:r>
              <a:rPr lang="en-US" sz="1600" noProof="1" smtClean="0">
                <a:solidFill>
                  <a:schemeClr val="tx1">
                    <a:lumMod val="75000"/>
                  </a:schemeClr>
                </a:solidFill>
                <a:latin typeface="Lucida Console" pitchFamily="49" charset="0"/>
              </a:rPr>
              <a:t>  time_unit="minute”</a:t>
            </a:r>
          </a:p>
          <a:p>
            <a:pPr>
              <a:lnSpc>
                <a:spcPct val="80000"/>
              </a:lnSpc>
              <a:spcBef>
                <a:spcPct val="20000"/>
              </a:spcBef>
              <a:buClrTx/>
            </a:pPr>
            <a:r>
              <a:rPr lang="en-US" sz="1600" b="1" noProof="1" smtClean="0">
                <a:solidFill>
                  <a:srgbClr val="F80000"/>
                </a:solidFill>
                <a:latin typeface="Lucida Console" pitchFamily="49" charset="0"/>
              </a:rPr>
              <a:t>  start_date=“05-Aug-2016”</a:t>
            </a:r>
          </a:p>
          <a:p>
            <a:pPr>
              <a:lnSpc>
                <a:spcPct val="80000"/>
              </a:lnSpc>
              <a:spcBef>
                <a:spcPct val="20000"/>
              </a:spcBef>
              <a:buClrTx/>
            </a:pPr>
            <a:r>
              <a:rPr lang="en-US" sz="1600" b="1" noProof="1" smtClean="0">
                <a:solidFill>
                  <a:srgbClr val="F80000"/>
                </a:solidFill>
                <a:latin typeface="Lucida Console" pitchFamily="49" charset="0"/>
              </a:rPr>
              <a:t>  start_time=“10:41”</a:t>
            </a:r>
          </a:p>
          <a:p>
            <a:pPr>
              <a:lnSpc>
                <a:spcPct val="80000"/>
              </a:lnSpc>
              <a:spcBef>
                <a:spcPct val="20000"/>
              </a:spcBef>
              <a:buClrTx/>
            </a:pPr>
            <a:r>
              <a:rPr lang="en-US" sz="1600" b="1" noProof="1" smtClean="0">
                <a:solidFill>
                  <a:srgbClr val="F80000"/>
                </a:solidFill>
                <a:latin typeface="Lucida Console" pitchFamily="49" charset="0"/>
              </a:rPr>
              <a:t>  return_route_time=“true“</a:t>
            </a:r>
          </a:p>
          <a:p>
            <a:pPr>
              <a:lnSpc>
                <a:spcPct val="80000"/>
              </a:lnSpc>
              <a:spcBef>
                <a:spcPct val="20000"/>
              </a:spcBef>
              <a:buClrTx/>
            </a:pPr>
            <a:r>
              <a:rPr lang="en-US" sz="1600" b="1" noProof="1" smtClean="0">
                <a:solidFill>
                  <a:srgbClr val="F80000"/>
                </a:solidFill>
                <a:latin typeface="Lucida Console" pitchFamily="49" charset="0"/>
              </a:rPr>
              <a:t>  traffic_sampling=“1”</a:t>
            </a:r>
          </a:p>
          <a:p>
            <a:pPr>
              <a:lnSpc>
                <a:spcPct val="80000"/>
              </a:lnSpc>
              <a:spcBef>
                <a:spcPct val="20000"/>
              </a:spcBef>
              <a:buClrTx/>
            </a:pPr>
            <a:r>
              <a:rPr lang="en-US" sz="1600" noProof="1" smtClean="0">
                <a:solidFill>
                  <a:schemeClr val="tx1">
                    <a:lumMod val="75000"/>
                  </a:schemeClr>
                </a:solidFill>
                <a:latin typeface="Lucida Console" pitchFamily="49" charset="0"/>
              </a:rPr>
              <a:t>  return_route_geometry="false"&gt;</a:t>
            </a:r>
          </a:p>
          <a:p>
            <a:pPr>
              <a:lnSpc>
                <a:spcPct val="80000"/>
              </a:lnSpc>
              <a:spcBef>
                <a:spcPct val="20000"/>
              </a:spcBef>
              <a:buClrTx/>
            </a:pPr>
            <a:r>
              <a:rPr lang="en-US" sz="1600" noProof="1" smtClean="0">
                <a:solidFill>
                  <a:schemeClr val="tx1">
                    <a:lumMod val="75000"/>
                  </a:schemeClr>
                </a:solidFill>
                <a:latin typeface="Lucida Console" pitchFamily="49" charset="0"/>
              </a:rPr>
              <a:t>  &lt;start_location&gt; </a:t>
            </a:r>
          </a:p>
          <a:p>
            <a:pPr>
              <a:lnSpc>
                <a:spcPct val="80000"/>
              </a:lnSpc>
              <a:spcBef>
                <a:spcPct val="20000"/>
              </a:spcBef>
              <a:buClrTx/>
            </a:pPr>
            <a:r>
              <a:rPr lang="en-US" sz="1600" noProof="1" smtClean="0">
                <a:solidFill>
                  <a:schemeClr val="tx1">
                    <a:lumMod val="75000"/>
                  </a:schemeClr>
                </a:solidFill>
                <a:latin typeface="Lucida Console" pitchFamily="49" charset="0"/>
              </a:rPr>
              <a:t>    ... </a:t>
            </a:r>
          </a:p>
          <a:p>
            <a:pPr>
              <a:lnSpc>
                <a:spcPct val="80000"/>
              </a:lnSpc>
              <a:spcBef>
                <a:spcPct val="20000"/>
              </a:spcBef>
              <a:buClrTx/>
            </a:pPr>
            <a:r>
              <a:rPr lang="en-US" sz="1600" noProof="1" smtClean="0">
                <a:solidFill>
                  <a:schemeClr val="tx1">
                    <a:lumMod val="75000"/>
                  </a:schemeClr>
                </a:solidFill>
                <a:latin typeface="Lucida Console" pitchFamily="49" charset="0"/>
              </a:rPr>
              <a:t>  &lt;/start_location&gt;</a:t>
            </a:r>
          </a:p>
          <a:p>
            <a:pPr>
              <a:lnSpc>
                <a:spcPct val="80000"/>
              </a:lnSpc>
              <a:spcBef>
                <a:spcPct val="20000"/>
              </a:spcBef>
              <a:buClrTx/>
            </a:pPr>
            <a:r>
              <a:rPr lang="en-US" sz="1600" noProof="1" smtClean="0">
                <a:solidFill>
                  <a:schemeClr val="tx1">
                    <a:lumMod val="75000"/>
                  </a:schemeClr>
                </a:solidFill>
                <a:latin typeface="Lucida Console" pitchFamily="49" charset="0"/>
              </a:rPr>
              <a:t>  &lt;end_location&gt; </a:t>
            </a:r>
          </a:p>
          <a:p>
            <a:pPr>
              <a:lnSpc>
                <a:spcPct val="80000"/>
              </a:lnSpc>
              <a:spcBef>
                <a:spcPct val="20000"/>
              </a:spcBef>
              <a:buClrTx/>
            </a:pPr>
            <a:r>
              <a:rPr lang="en-US" sz="1600" noProof="1" smtClean="0">
                <a:solidFill>
                  <a:schemeClr val="tx1">
                    <a:lumMod val="75000"/>
                  </a:schemeClr>
                </a:solidFill>
                <a:latin typeface="Lucida Console" pitchFamily="49" charset="0"/>
              </a:rPr>
              <a:t>    ... </a:t>
            </a:r>
          </a:p>
          <a:p>
            <a:pPr>
              <a:lnSpc>
                <a:spcPct val="80000"/>
              </a:lnSpc>
              <a:spcBef>
                <a:spcPct val="20000"/>
              </a:spcBef>
              <a:buClrTx/>
            </a:pPr>
            <a:r>
              <a:rPr lang="en-US" sz="1600" noProof="1" smtClean="0">
                <a:solidFill>
                  <a:schemeClr val="tx1">
                    <a:lumMod val="75000"/>
                  </a:schemeClr>
                </a:solidFill>
                <a:latin typeface="Lucida Console" pitchFamily="49" charset="0"/>
              </a:rPr>
              <a:t>  &lt;/end_location&gt;</a:t>
            </a:r>
          </a:p>
          <a:p>
            <a:pPr>
              <a:lnSpc>
                <a:spcPct val="80000"/>
              </a:lnSpc>
              <a:spcBef>
                <a:spcPct val="20000"/>
              </a:spcBef>
              <a:buClrTx/>
            </a:pPr>
            <a:r>
              <a:rPr lang="en-US" sz="1600" noProof="1" smtClean="0">
                <a:solidFill>
                  <a:schemeClr val="tx1">
                    <a:lumMod val="75000"/>
                  </a:schemeClr>
                </a:solidFill>
                <a:latin typeface="Lucida Console" pitchFamily="49" charset="0"/>
              </a:rPr>
              <a:t>&lt;/route_request&gt;</a:t>
            </a:r>
            <a:endParaRPr lang="en-US" sz="1600" noProof="1">
              <a:solidFill>
                <a:schemeClr val="tx1">
                  <a:lumMod val="75000"/>
                </a:schemeClr>
              </a:solidFill>
              <a:latin typeface="Lucida Console" pitchFamily="49" charset="0"/>
            </a:endParaRP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Zone Information</a:t>
            </a:r>
            <a:endParaRPr lang="en-US" dirty="0"/>
          </a:p>
        </p:txBody>
      </p:sp>
      <p:sp>
        <p:nvSpPr>
          <p:cNvPr id="3" name="Subtitle 2"/>
          <p:cNvSpPr>
            <a:spLocks noGrp="1"/>
          </p:cNvSpPr>
          <p:nvPr>
            <p:ph idx="1"/>
          </p:nvPr>
        </p:nvSpPr>
        <p:spPr/>
        <p:txBody>
          <a:bodyPr/>
          <a:lstStyle/>
          <a:p>
            <a:r>
              <a:rPr lang="en-US" dirty="0" smtClean="0"/>
              <a:t>Time zone polygons information </a:t>
            </a:r>
          </a:p>
          <a:p>
            <a:pPr lvl="1"/>
            <a:r>
              <a:rPr lang="en-US" dirty="0" smtClean="0"/>
              <a:t>TIMEZONES (id, polygons) </a:t>
            </a:r>
          </a:p>
          <a:p>
            <a:pPr lvl="1"/>
            <a:r>
              <a:rPr lang="en-US" dirty="0" smtClean="0"/>
              <a:t>ROUTER_TIMEZONES (id, name) </a:t>
            </a:r>
          </a:p>
          <a:p>
            <a:pPr lvl="1"/>
            <a:r>
              <a:rPr lang="en-US" dirty="0" smtClean="0"/>
              <a:t>ROUTER_EDGE_DATA(edge, id)</a:t>
            </a:r>
          </a:p>
          <a:p>
            <a:r>
              <a:rPr lang="en-US" dirty="0" smtClean="0"/>
              <a:t>Each edge is assigned to a time zone ID </a:t>
            </a:r>
          </a:p>
          <a:p>
            <a:r>
              <a:rPr lang="en-US" dirty="0" smtClean="0"/>
              <a:t>Used for temporal related information and analysis (Traffic Patterns)</a:t>
            </a:r>
          </a:p>
          <a:p>
            <a:r>
              <a:rPr lang="en-US" dirty="0" smtClean="0"/>
              <a:t>Use of time zone information is transparent to users</a:t>
            </a:r>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97</a:t>
            </a:fld>
            <a:endParaRPr lang="en-US" dirty="0"/>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 Crossing Penalty</a:t>
            </a:r>
            <a:endParaRPr lang="en-US" dirty="0"/>
          </a:p>
        </p:txBody>
      </p:sp>
      <p:sp>
        <p:nvSpPr>
          <p:cNvPr id="4" name="Content Placeholder 3"/>
          <p:cNvSpPr>
            <a:spLocks noGrp="1"/>
          </p:cNvSpPr>
          <p:nvPr>
            <p:ph idx="1"/>
          </p:nvPr>
        </p:nvSpPr>
        <p:spPr/>
        <p:txBody>
          <a:bodyPr/>
          <a:lstStyle/>
          <a:p>
            <a:r>
              <a:rPr lang="en-US" dirty="0" smtClean="0"/>
              <a:t>Country Boundary Geometry User Data </a:t>
            </a:r>
          </a:p>
          <a:p>
            <a:pPr lvl="1"/>
            <a:r>
              <a:rPr lang="en-US" dirty="0" smtClean="0"/>
              <a:t>Source: BI_WORLDMAP</a:t>
            </a:r>
          </a:p>
          <a:p>
            <a:r>
              <a:rPr lang="en-US" dirty="0" smtClean="0"/>
              <a:t>Border links and country information from country boundary information</a:t>
            </a:r>
          </a:p>
          <a:p>
            <a:r>
              <a:rPr lang="en-US" dirty="0" smtClean="0"/>
              <a:t>Border link costs as NDM link cost calculators </a:t>
            </a:r>
          </a:p>
          <a:p>
            <a:r>
              <a:rPr lang="en-US" dirty="0" smtClean="0"/>
              <a:t>Penalty as time or distance </a:t>
            </a:r>
          </a:p>
          <a:p>
            <a:r>
              <a:rPr lang="en-US" dirty="0" smtClean="0"/>
              <a:t>Minimize country crossings to save time and cost</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98</a:t>
            </a:fld>
            <a:endParaRPr lang="en-US" dirty="0"/>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And in Other News …</a:t>
            </a:r>
            <a:endParaRPr lang="en-US" dirty="0"/>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99</a:t>
            </a:fld>
            <a:endParaRPr lang="en-US" dirty="0"/>
          </a:p>
        </p:txBody>
      </p:sp>
    </p:spTree>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21733</TotalTime>
  <Words>5494</Words>
  <Application>Microsoft Macintosh PowerPoint</Application>
  <PresentationFormat>Custom</PresentationFormat>
  <Paragraphs>1301</Paragraphs>
  <Slides>103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Calibri</vt:lpstr>
      <vt:lpstr>Lucida Console</vt:lpstr>
      <vt:lpstr>Mangal</vt:lpstr>
      <vt:lpstr>ＭＳ Ｐゴシック</vt:lpstr>
      <vt:lpstr>Times New Roman</vt:lpstr>
      <vt:lpstr>Wingdings</vt:lpstr>
      <vt:lpstr>宋体</vt:lpstr>
      <vt:lpstr>Arial</vt:lpstr>
      <vt:lpstr>Oracle-16x9-2016-160908</vt:lpstr>
      <vt:lpstr>PowerPoint Presentation</vt:lpstr>
      <vt:lpstr>What’s new ?</vt:lpstr>
      <vt:lpstr>What’s new ?</vt:lpstr>
      <vt:lpstr>Map Visualization bundled with Oracle Spatial and Graph !</vt:lpstr>
      <vt:lpstr>Pre-packaged GDAL </vt:lpstr>
      <vt:lpstr>Reorganized Documentation</vt:lpstr>
      <vt:lpstr>What’s new ?</vt:lpstr>
      <vt:lpstr>Spatial Indexes are now OPTIONAL</vt:lpstr>
      <vt:lpstr>Use ANY Partitioning Method!</vt:lpstr>
      <vt:lpstr>List Partitioning Example</vt:lpstr>
      <vt:lpstr>New Index Type: SPATIAL_INDEX_V2</vt:lpstr>
      <vt:lpstr>New Index Structure: Optimized for Dynamic Point Data</vt:lpstr>
      <vt:lpstr>New Index Type Structure</vt:lpstr>
      <vt:lpstr>Faster Index Creation</vt:lpstr>
      <vt:lpstr>Faster Queries</vt:lpstr>
      <vt:lpstr>Performance Improvements</vt:lpstr>
      <vt:lpstr>What’s new ?</vt:lpstr>
      <vt:lpstr>Location Tracking APIs</vt:lpstr>
      <vt:lpstr>Location Tracking API workflow</vt:lpstr>
      <vt:lpstr>SDO_TRKR PL/SQL Package</vt:lpstr>
      <vt:lpstr>Location Tracking Examples</vt:lpstr>
      <vt:lpstr>Tracking and Tracing – a few use cases</vt:lpstr>
      <vt:lpstr>What’s new ?</vt:lpstr>
      <vt:lpstr>JSON Support in Oracle Database 12c</vt:lpstr>
      <vt:lpstr>Storing and Querying JSON</vt:lpstr>
      <vt:lpstr>GeoJSON: JSON for geometries</vt:lpstr>
      <vt:lpstr>GeoJSON Geometry Encoding</vt:lpstr>
      <vt:lpstr>Examples of GeoJSON Geometries</vt:lpstr>
      <vt:lpstr>Examples of GeoJSON Geometries</vt:lpstr>
      <vt:lpstr>GeoJSON Feature: Geometry with Properties</vt:lpstr>
      <vt:lpstr>GeoJSON Feature Collection: A Collection of Features</vt:lpstr>
      <vt:lpstr>SDO_GEOMETRY or GeoJSON?</vt:lpstr>
      <vt:lpstr>Generating GeoJSON Geometries</vt:lpstr>
      <vt:lpstr>Generating GeoJSON Features</vt:lpstr>
      <vt:lpstr>Generating GeoJSON Features: Known Issues in 12.2.0.1 </vt:lpstr>
      <vt:lpstr>Generating GeoJSON Feature Collection</vt:lpstr>
      <vt:lpstr>Setup for GeoJSON Examples …</vt:lpstr>
      <vt:lpstr>Reading GeoJSON Geometries</vt:lpstr>
      <vt:lpstr>Reading GeoJSON Features</vt:lpstr>
      <vt:lpstr>Reading GeoJSON Features</vt:lpstr>
      <vt:lpstr>Reading GeoJSON Feature Collection</vt:lpstr>
      <vt:lpstr>Indexing GeoJSON Geometries </vt:lpstr>
      <vt:lpstr>Indexing GeoJSON Features</vt:lpstr>
      <vt:lpstr>Querying GeoJSON Geometries</vt:lpstr>
      <vt:lpstr>Querying GeoJSON Features</vt:lpstr>
      <vt:lpstr>Summary of GeoJSON operations …</vt:lpstr>
      <vt:lpstr>What’s new ?</vt:lpstr>
      <vt:lpstr>Data Enrichment API</vt:lpstr>
      <vt:lpstr>Use Cases For Data enrichment API</vt:lpstr>
      <vt:lpstr>Setup: Prepare the GeoNames dataset</vt:lpstr>
      <vt:lpstr>Setup: Import the GeoNames dataset</vt:lpstr>
      <vt:lpstr>The ELOC_ADMIN_AREA_SEARCH table</vt:lpstr>
      <vt:lpstr>Index the GeoNames Dataset</vt:lpstr>
      <vt:lpstr>Examples of Use: SDO_UTIL.GEO_SEARCH() function</vt:lpstr>
      <vt:lpstr>Extensible Reference Dataset</vt:lpstr>
      <vt:lpstr>What’s new ?</vt:lpstr>
      <vt:lpstr>Web Services Enhancements</vt:lpstr>
      <vt:lpstr>Web Coverage Service (WCS)</vt:lpstr>
      <vt:lpstr>WCS Architecture</vt:lpstr>
      <vt:lpstr>Catalog Services for the Web (CSW)</vt:lpstr>
      <vt:lpstr>CSW Architecture</vt:lpstr>
      <vt:lpstr>PowerPoint Presentation</vt:lpstr>
      <vt:lpstr>PowerPoint Presentation</vt:lpstr>
      <vt:lpstr>What’s new ?</vt:lpstr>
      <vt:lpstr>Native JPEG 2000 Compression!</vt:lpstr>
      <vt:lpstr>Native JPEG 2000 Compression!</vt:lpstr>
      <vt:lpstr>Using JP2-compressed Rasters</vt:lpstr>
      <vt:lpstr>Importing JP2 rasters</vt:lpstr>
      <vt:lpstr>New Image Processing: Package SDO_GEOR_IP</vt:lpstr>
      <vt:lpstr>Example – Image Dodging</vt:lpstr>
      <vt:lpstr>Example – Image Dodging</vt:lpstr>
      <vt:lpstr>Example – High Pass Filtering</vt:lpstr>
      <vt:lpstr>Example – High Pass Filtering</vt:lpstr>
      <vt:lpstr>Color Balancing Methods for Mosaicking</vt:lpstr>
      <vt:lpstr>Example – Image Mosaic with Statistic Matching</vt:lpstr>
      <vt:lpstr>Example – Image Mosaic with Statistic Matching</vt:lpstr>
      <vt:lpstr>Example – Image Mosaic with Statistic Matching</vt:lpstr>
      <vt:lpstr>Example – Image Mosaic with Statistic Matching</vt:lpstr>
      <vt:lpstr>Raster Algebra</vt:lpstr>
      <vt:lpstr>Example – DIFF Operation</vt:lpstr>
      <vt:lpstr>Raster Algebra</vt:lpstr>
      <vt:lpstr>Core Georaster Functions (SDO_GEOR)</vt:lpstr>
      <vt:lpstr>Core Georaster Functions (SDO_GEOR)</vt:lpstr>
      <vt:lpstr>Example – Color Ramping</vt:lpstr>
      <vt:lpstr>Example – generateBitmapPyramid</vt:lpstr>
      <vt:lpstr>Core Georaster Functions Performance</vt:lpstr>
      <vt:lpstr>Java API</vt:lpstr>
      <vt:lpstr>Viewer and ETL</vt:lpstr>
      <vt:lpstr>PowerPoint Presentation</vt:lpstr>
      <vt:lpstr>PowerPoint Presentation</vt:lpstr>
      <vt:lpstr>What’s new ?</vt:lpstr>
      <vt:lpstr>Network Data Model Enhancements</vt:lpstr>
      <vt:lpstr>Multiple TSPs/Single Depot – Vehicle Routing Problem</vt:lpstr>
      <vt:lpstr>Clustering/Multiple TSPs Examples</vt:lpstr>
      <vt:lpstr>Time Support for Routing Engine</vt:lpstr>
      <vt:lpstr>Routing Using Traffic Patterns</vt:lpstr>
      <vt:lpstr>Time Zone Information</vt:lpstr>
      <vt:lpstr>Border Crossing Penalty</vt:lpstr>
      <vt:lpstr>And in Other News …</vt:lpstr>
      <vt:lpstr>Full data model for 3D urban landscapes</vt:lpstr>
      <vt:lpstr>Spatial Queries on External Tables</vt:lpstr>
      <vt:lpstr>Resources</vt:lpstr>
      <vt:lpstr>PowerPoint Presentation</vt:lpstr>
    </vt:vector>
  </TitlesOfParts>
  <Company>Oracle Corporation</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Corproate Presentation Template</dc:subject>
  <dc:creator>hans viehmann</dc:creator>
  <cp:lastModifiedBy>Microsoft Office User</cp:lastModifiedBy>
  <cp:revision>210</cp:revision>
  <cp:lastPrinted>2014-07-16T02:22:57Z</cp:lastPrinted>
  <dcterms:created xsi:type="dcterms:W3CDTF">2017-03-04T22:09:14Z</dcterms:created>
  <dcterms:modified xsi:type="dcterms:W3CDTF">2017-12-09T15:36:18Z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